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C1393-50A6-4485-B7FF-479C7733344F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EF2F6BD1-DCF7-45EB-90A1-3299884CA6B5}">
      <dgm:prSet/>
      <dgm:spPr/>
      <dgm:t>
        <a:bodyPr/>
        <a:lstStyle/>
        <a:p>
          <a:pPr algn="just" rtl="0"/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Архитектор – это специалист, который создает здания на бумаге. Что бы построить дом, надо сначала его нарисовать, а потом начертить его план (чертеж).</a:t>
          </a:r>
        </a:p>
      </dgm:t>
    </dgm:pt>
    <dgm:pt modelId="{36D04B56-53BE-4403-810C-1CE883EC502F}" type="parTrans" cxnId="{AA9629F4-9A96-4B46-A945-DF25711B0D99}">
      <dgm:prSet/>
      <dgm:spPr/>
      <dgm:t>
        <a:bodyPr/>
        <a:lstStyle/>
        <a:p>
          <a:endParaRPr lang="ru-RU"/>
        </a:p>
      </dgm:t>
    </dgm:pt>
    <dgm:pt modelId="{E79A5362-5144-47A7-9065-AA34E9152EC6}" type="sibTrans" cxnId="{AA9629F4-9A96-4B46-A945-DF25711B0D99}">
      <dgm:prSet/>
      <dgm:spPr/>
      <dgm:t>
        <a:bodyPr/>
        <a:lstStyle/>
        <a:p>
          <a:endParaRPr lang="ru-RU"/>
        </a:p>
      </dgm:t>
    </dgm:pt>
    <dgm:pt modelId="{225FCDD4-2705-49AF-8697-09D827A7967F}" type="pres">
      <dgm:prSet presAssocID="{A9DC1393-50A6-4485-B7FF-479C773334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D8F5A-D386-40EA-AAE8-08156B790FAA}" type="pres">
      <dgm:prSet presAssocID="{EF2F6BD1-DCF7-45EB-90A1-3299884CA6B5}" presName="circle1" presStyleLbl="node1" presStyleIdx="0" presStyleCnt="1"/>
      <dgm:spPr/>
      <dgm:t>
        <a:bodyPr/>
        <a:lstStyle/>
        <a:p>
          <a:endParaRPr lang="ru-RU"/>
        </a:p>
      </dgm:t>
    </dgm:pt>
    <dgm:pt modelId="{694B7852-9BE1-49D5-A5BE-8FBD7F10449E}" type="pres">
      <dgm:prSet presAssocID="{EF2F6BD1-DCF7-45EB-90A1-3299884CA6B5}" presName="space" presStyleCnt="0"/>
      <dgm:spPr/>
    </dgm:pt>
    <dgm:pt modelId="{225A5D70-CEAC-44D3-91CB-AAE00B065508}" type="pres">
      <dgm:prSet presAssocID="{EF2F6BD1-DCF7-45EB-90A1-3299884CA6B5}" presName="rect1" presStyleLbl="alignAcc1" presStyleIdx="0" presStyleCnt="1"/>
      <dgm:spPr/>
      <dgm:t>
        <a:bodyPr/>
        <a:lstStyle/>
        <a:p>
          <a:endParaRPr lang="ru-RU"/>
        </a:p>
      </dgm:t>
    </dgm:pt>
    <dgm:pt modelId="{4F8F85DA-03D3-4DC6-95C5-5AC2B517F102}" type="pres">
      <dgm:prSet presAssocID="{EF2F6BD1-DCF7-45EB-90A1-3299884CA6B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3B42E-C433-4172-82B6-832D49DEBF24}" type="presOf" srcId="{A9DC1393-50A6-4485-B7FF-479C7733344F}" destId="{225FCDD4-2705-49AF-8697-09D827A7967F}" srcOrd="0" destOrd="0" presId="urn:microsoft.com/office/officeart/2005/8/layout/target3"/>
    <dgm:cxn modelId="{8124EB71-B387-487A-959C-31D8C2C025E8}" type="presOf" srcId="{EF2F6BD1-DCF7-45EB-90A1-3299884CA6B5}" destId="{4F8F85DA-03D3-4DC6-95C5-5AC2B517F102}" srcOrd="1" destOrd="0" presId="urn:microsoft.com/office/officeart/2005/8/layout/target3"/>
    <dgm:cxn modelId="{AA9629F4-9A96-4B46-A945-DF25711B0D99}" srcId="{A9DC1393-50A6-4485-B7FF-479C7733344F}" destId="{EF2F6BD1-DCF7-45EB-90A1-3299884CA6B5}" srcOrd="0" destOrd="0" parTransId="{36D04B56-53BE-4403-810C-1CE883EC502F}" sibTransId="{E79A5362-5144-47A7-9065-AA34E9152EC6}"/>
    <dgm:cxn modelId="{0222EE21-60BE-4406-BC22-F9E8A4219941}" type="presOf" srcId="{EF2F6BD1-DCF7-45EB-90A1-3299884CA6B5}" destId="{225A5D70-CEAC-44D3-91CB-AAE00B065508}" srcOrd="0" destOrd="0" presId="urn:microsoft.com/office/officeart/2005/8/layout/target3"/>
    <dgm:cxn modelId="{C7B3AE92-A15A-423A-886B-ED45BA05B1B2}" type="presParOf" srcId="{225FCDD4-2705-49AF-8697-09D827A7967F}" destId="{366D8F5A-D386-40EA-AAE8-08156B790FAA}" srcOrd="0" destOrd="0" presId="urn:microsoft.com/office/officeart/2005/8/layout/target3"/>
    <dgm:cxn modelId="{04AED1B9-8E24-466A-9082-D0B14C1B1DB1}" type="presParOf" srcId="{225FCDD4-2705-49AF-8697-09D827A7967F}" destId="{694B7852-9BE1-49D5-A5BE-8FBD7F10449E}" srcOrd="1" destOrd="0" presId="urn:microsoft.com/office/officeart/2005/8/layout/target3"/>
    <dgm:cxn modelId="{280868AE-77AE-408D-BAA5-A2B6942C326C}" type="presParOf" srcId="{225FCDD4-2705-49AF-8697-09D827A7967F}" destId="{225A5D70-CEAC-44D3-91CB-AAE00B065508}" srcOrd="2" destOrd="0" presId="urn:microsoft.com/office/officeart/2005/8/layout/target3"/>
    <dgm:cxn modelId="{9EBBEF2B-A98C-4678-909B-0FE9F41BEDED}" type="presParOf" srcId="{225FCDD4-2705-49AF-8697-09D827A7967F}" destId="{4F8F85DA-03D3-4DC6-95C5-5AC2B517F10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0F8DE-A179-4D38-940C-3368FAA667ED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C94A22-7240-428F-B815-AB9209C6E7D3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Каменщик — это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 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мастер, занимающийся строительством домов из камня, бетона и кирпича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.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Он возводит стены, перегородки, потолочные перекрытия. </a:t>
          </a:r>
          <a:endParaRPr lang="ru-RU" sz="1800" b="1" dirty="0" smtClean="0">
            <a:solidFill>
              <a:schemeClr val="accent1">
                <a:lumMod val="75000"/>
              </a:schemeClr>
            </a:solidFill>
          </a:endParaRPr>
        </a:p>
        <a:p>
          <a:pPr algn="just" rtl="0"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Какой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предмет лишний?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CEB7EDFB-359D-4483-8FCB-D5046AC694B9}" type="parTrans" cxnId="{07BC4AAD-44BE-40BB-AF53-DF7D3034840C}">
      <dgm:prSet/>
      <dgm:spPr/>
      <dgm:t>
        <a:bodyPr/>
        <a:lstStyle/>
        <a:p>
          <a:endParaRPr lang="ru-RU"/>
        </a:p>
      </dgm:t>
    </dgm:pt>
    <dgm:pt modelId="{FC934D15-FAD7-49A5-9308-098DA2137D9A}" type="sibTrans" cxnId="{07BC4AAD-44BE-40BB-AF53-DF7D3034840C}">
      <dgm:prSet/>
      <dgm:spPr/>
      <dgm:t>
        <a:bodyPr/>
        <a:lstStyle/>
        <a:p>
          <a:endParaRPr lang="ru-RU"/>
        </a:p>
      </dgm:t>
    </dgm:pt>
    <dgm:pt modelId="{10B18AC8-453F-49E5-839D-502A26D4AAD4}" type="pres">
      <dgm:prSet presAssocID="{FD60F8DE-A179-4D38-940C-3368FAA667E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6864F2-A372-41E3-A357-F6BB987F4824}" type="pres">
      <dgm:prSet presAssocID="{5DC94A22-7240-428F-B815-AB9209C6E7D3}" presName="circle1" presStyleLbl="node1" presStyleIdx="0" presStyleCnt="1"/>
      <dgm:spPr/>
    </dgm:pt>
    <dgm:pt modelId="{75752F54-4059-47DB-8947-1EDC7B7ACB93}" type="pres">
      <dgm:prSet presAssocID="{5DC94A22-7240-428F-B815-AB9209C6E7D3}" presName="space" presStyleCnt="0"/>
      <dgm:spPr/>
    </dgm:pt>
    <dgm:pt modelId="{0E8848E8-A1E0-49C4-8CB7-0A9360C5A658}" type="pres">
      <dgm:prSet presAssocID="{5DC94A22-7240-428F-B815-AB9209C6E7D3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187DC18C-3C0B-4D51-A873-35C8D76D8738}" type="pres">
      <dgm:prSet presAssocID="{5DC94A22-7240-428F-B815-AB9209C6E7D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540D0-BCD0-468C-8DC8-4CD73E8E7AF2}" type="presOf" srcId="{5DC94A22-7240-428F-B815-AB9209C6E7D3}" destId="{187DC18C-3C0B-4D51-A873-35C8D76D8738}" srcOrd="1" destOrd="0" presId="urn:microsoft.com/office/officeart/2005/8/layout/target3"/>
    <dgm:cxn modelId="{C612FCEB-0E4D-4F2B-A26B-A7FC032285B3}" type="presOf" srcId="{FD60F8DE-A179-4D38-940C-3368FAA667ED}" destId="{10B18AC8-453F-49E5-839D-502A26D4AAD4}" srcOrd="0" destOrd="0" presId="urn:microsoft.com/office/officeart/2005/8/layout/target3"/>
    <dgm:cxn modelId="{6B127A4C-D6A4-4235-910D-002C72A9DBAE}" type="presOf" srcId="{5DC94A22-7240-428F-B815-AB9209C6E7D3}" destId="{0E8848E8-A1E0-49C4-8CB7-0A9360C5A658}" srcOrd="0" destOrd="0" presId="urn:microsoft.com/office/officeart/2005/8/layout/target3"/>
    <dgm:cxn modelId="{07BC4AAD-44BE-40BB-AF53-DF7D3034840C}" srcId="{FD60F8DE-A179-4D38-940C-3368FAA667ED}" destId="{5DC94A22-7240-428F-B815-AB9209C6E7D3}" srcOrd="0" destOrd="0" parTransId="{CEB7EDFB-359D-4483-8FCB-D5046AC694B9}" sibTransId="{FC934D15-FAD7-49A5-9308-098DA2137D9A}"/>
    <dgm:cxn modelId="{CE3F9041-5044-4710-8CF4-7840B97DAA46}" type="presParOf" srcId="{10B18AC8-453F-49E5-839D-502A26D4AAD4}" destId="{3F6864F2-A372-41E3-A357-F6BB987F4824}" srcOrd="0" destOrd="0" presId="urn:microsoft.com/office/officeart/2005/8/layout/target3"/>
    <dgm:cxn modelId="{6DCFD2EE-1220-4D3F-ACBD-DED453C5E399}" type="presParOf" srcId="{10B18AC8-453F-49E5-839D-502A26D4AAD4}" destId="{75752F54-4059-47DB-8947-1EDC7B7ACB93}" srcOrd="1" destOrd="0" presId="urn:microsoft.com/office/officeart/2005/8/layout/target3"/>
    <dgm:cxn modelId="{9928A74C-25FD-4A7D-B9D3-AF772DE1EB81}" type="presParOf" srcId="{10B18AC8-453F-49E5-839D-502A26D4AAD4}" destId="{0E8848E8-A1E0-49C4-8CB7-0A9360C5A658}" srcOrd="2" destOrd="0" presId="urn:microsoft.com/office/officeart/2005/8/layout/target3"/>
    <dgm:cxn modelId="{EA810B9C-B8E8-4E26-9529-BFDAC38E2358}" type="presParOf" srcId="{10B18AC8-453F-49E5-839D-502A26D4AAD4}" destId="{187DC18C-3C0B-4D51-A873-35C8D76D873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B7A02-31DB-4462-B2F7-503C105EA907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81608B-D98A-438F-9CBF-DD163A6C6FD7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Плотник – специалист по обработке древесины, изготавливающий из древесины различные детали и строительные конструкции. Плотник рубит стены из бревен, настилает полы, устанавливает оконные рамы и двери, строительные леса, заборы. Какой предмет лишний?</a:t>
          </a:r>
        </a:p>
      </dgm:t>
    </dgm:pt>
    <dgm:pt modelId="{F97B4883-EE70-494C-A98E-615BEFC0D79E}" type="parTrans" cxnId="{5DCC8DD7-ABDF-4A9B-AFEF-7A9746F08509}">
      <dgm:prSet/>
      <dgm:spPr/>
      <dgm:t>
        <a:bodyPr/>
        <a:lstStyle/>
        <a:p>
          <a:endParaRPr lang="ru-RU"/>
        </a:p>
      </dgm:t>
    </dgm:pt>
    <dgm:pt modelId="{0A7B1F7E-B32E-49A1-A14E-F42DCFAD94E3}" type="sibTrans" cxnId="{5DCC8DD7-ABDF-4A9B-AFEF-7A9746F08509}">
      <dgm:prSet/>
      <dgm:spPr/>
      <dgm:t>
        <a:bodyPr/>
        <a:lstStyle/>
        <a:p>
          <a:endParaRPr lang="ru-RU"/>
        </a:p>
      </dgm:t>
    </dgm:pt>
    <dgm:pt modelId="{D294DE04-D4E2-4A6B-AFEC-8CB81FAA0D50}" type="pres">
      <dgm:prSet presAssocID="{3A7B7A02-31DB-4462-B2F7-503C105EA90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64B78-BB1B-4E0C-9F6C-5F586643D2A3}" type="pres">
      <dgm:prSet presAssocID="{E981608B-D98A-438F-9CBF-DD163A6C6FD7}" presName="circle1" presStyleLbl="node1" presStyleIdx="0" presStyleCnt="1" custLinFactNeighborX="0" custLinFactNeighborY="0"/>
      <dgm:spPr/>
    </dgm:pt>
    <dgm:pt modelId="{61875DEC-F586-4353-9A8A-F86A832127BE}" type="pres">
      <dgm:prSet presAssocID="{E981608B-D98A-438F-9CBF-DD163A6C6FD7}" presName="space" presStyleCnt="0"/>
      <dgm:spPr/>
    </dgm:pt>
    <dgm:pt modelId="{C4B193DC-D3DE-4892-957E-F46DE1378AFA}" type="pres">
      <dgm:prSet presAssocID="{E981608B-D98A-438F-9CBF-DD163A6C6FD7}" presName="rect1" presStyleLbl="alignAcc1" presStyleIdx="0" presStyleCnt="1"/>
      <dgm:spPr/>
      <dgm:t>
        <a:bodyPr/>
        <a:lstStyle/>
        <a:p>
          <a:endParaRPr lang="ru-RU"/>
        </a:p>
      </dgm:t>
    </dgm:pt>
    <dgm:pt modelId="{ACDFCC13-1AC7-49F1-8FC0-4E0A6BA1192B}" type="pres">
      <dgm:prSet presAssocID="{E981608B-D98A-438F-9CBF-DD163A6C6FD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C383EA-F08B-4097-9E88-AB8154A0580C}" type="presOf" srcId="{E981608B-D98A-438F-9CBF-DD163A6C6FD7}" destId="{ACDFCC13-1AC7-49F1-8FC0-4E0A6BA1192B}" srcOrd="1" destOrd="0" presId="urn:microsoft.com/office/officeart/2005/8/layout/target3"/>
    <dgm:cxn modelId="{B9E55693-A2D0-4042-8DFC-36AFD2FC6461}" type="presOf" srcId="{3A7B7A02-31DB-4462-B2F7-503C105EA907}" destId="{D294DE04-D4E2-4A6B-AFEC-8CB81FAA0D50}" srcOrd="0" destOrd="0" presId="urn:microsoft.com/office/officeart/2005/8/layout/target3"/>
    <dgm:cxn modelId="{5DCC8DD7-ABDF-4A9B-AFEF-7A9746F08509}" srcId="{3A7B7A02-31DB-4462-B2F7-503C105EA907}" destId="{E981608B-D98A-438F-9CBF-DD163A6C6FD7}" srcOrd="0" destOrd="0" parTransId="{F97B4883-EE70-494C-A98E-615BEFC0D79E}" sibTransId="{0A7B1F7E-B32E-49A1-A14E-F42DCFAD94E3}"/>
    <dgm:cxn modelId="{EE0B3DD6-CEC4-4D1C-B9B4-5195E70317C8}" type="presOf" srcId="{E981608B-D98A-438F-9CBF-DD163A6C6FD7}" destId="{C4B193DC-D3DE-4892-957E-F46DE1378AFA}" srcOrd="0" destOrd="0" presId="urn:microsoft.com/office/officeart/2005/8/layout/target3"/>
    <dgm:cxn modelId="{656969CF-690C-4CE6-9DDE-6958CF0ACE04}" type="presParOf" srcId="{D294DE04-D4E2-4A6B-AFEC-8CB81FAA0D50}" destId="{86964B78-BB1B-4E0C-9F6C-5F586643D2A3}" srcOrd="0" destOrd="0" presId="urn:microsoft.com/office/officeart/2005/8/layout/target3"/>
    <dgm:cxn modelId="{BACB2763-79B5-4A73-BF66-370A31DB5CB4}" type="presParOf" srcId="{D294DE04-D4E2-4A6B-AFEC-8CB81FAA0D50}" destId="{61875DEC-F586-4353-9A8A-F86A832127BE}" srcOrd="1" destOrd="0" presId="urn:microsoft.com/office/officeart/2005/8/layout/target3"/>
    <dgm:cxn modelId="{5FCAA10B-5A46-4451-9265-57736C1E8B4E}" type="presParOf" srcId="{D294DE04-D4E2-4A6B-AFEC-8CB81FAA0D50}" destId="{C4B193DC-D3DE-4892-957E-F46DE1378AFA}" srcOrd="2" destOrd="0" presId="urn:microsoft.com/office/officeart/2005/8/layout/target3"/>
    <dgm:cxn modelId="{9A594C81-666F-4CDE-9AEC-AC255519D36B}" type="presParOf" srcId="{D294DE04-D4E2-4A6B-AFEC-8CB81FAA0D50}" destId="{ACDFCC13-1AC7-49F1-8FC0-4E0A6BA1192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3DEDCA-1E46-4D9F-BDF5-2CCE7AA7745B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4CCF4D-E857-42A1-9D75-CCC6D9AAF126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Маляр - это специалист, занимающийся окраской зданий, сооружений, а также оборудования, инструмента с целью защиты, санитарно-гигиенической и эстетической обработки какой-либо поверхности (стены, пола, потолка, фасада, забора, металлоконструкции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)</a:t>
          </a:r>
        </a:p>
        <a:p>
          <a:pPr algn="just" rtl="0"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Какой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предмет лишний?</a:t>
          </a:r>
        </a:p>
      </dgm:t>
    </dgm:pt>
    <dgm:pt modelId="{FBA70548-8315-45E5-81A4-03110C453BF9}" type="parTrans" cxnId="{6E11D0CA-848E-4DDE-B55D-6B5C831B6689}">
      <dgm:prSet/>
      <dgm:spPr/>
      <dgm:t>
        <a:bodyPr/>
        <a:lstStyle/>
        <a:p>
          <a:endParaRPr lang="ru-RU"/>
        </a:p>
      </dgm:t>
    </dgm:pt>
    <dgm:pt modelId="{94317CA6-27B1-40D6-93E8-8DCFB864708D}" type="sibTrans" cxnId="{6E11D0CA-848E-4DDE-B55D-6B5C831B6689}">
      <dgm:prSet/>
      <dgm:spPr/>
      <dgm:t>
        <a:bodyPr/>
        <a:lstStyle/>
        <a:p>
          <a:endParaRPr lang="ru-RU"/>
        </a:p>
      </dgm:t>
    </dgm:pt>
    <dgm:pt modelId="{444097F0-88AB-4958-BBB9-F01CC85399E6}" type="pres">
      <dgm:prSet presAssocID="{593DEDCA-1E46-4D9F-BDF5-2CCE7AA7745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64957-C7F1-47FC-BC20-A4EC2C1D8B0C}" type="pres">
      <dgm:prSet presAssocID="{CF4CCF4D-E857-42A1-9D75-CCC6D9AAF126}" presName="circle1" presStyleLbl="node1" presStyleIdx="0" presStyleCnt="1"/>
      <dgm:spPr/>
    </dgm:pt>
    <dgm:pt modelId="{F382361C-E712-4532-A597-6FFE42ECC9F5}" type="pres">
      <dgm:prSet presAssocID="{CF4CCF4D-E857-42A1-9D75-CCC6D9AAF126}" presName="space" presStyleCnt="0"/>
      <dgm:spPr/>
    </dgm:pt>
    <dgm:pt modelId="{9B546157-1CF4-42D5-8B29-D657ADA76091}" type="pres">
      <dgm:prSet presAssocID="{CF4CCF4D-E857-42A1-9D75-CCC6D9AAF126}" presName="rect1" presStyleLbl="alignAcc1" presStyleIdx="0" presStyleCnt="1"/>
      <dgm:spPr/>
      <dgm:t>
        <a:bodyPr/>
        <a:lstStyle/>
        <a:p>
          <a:endParaRPr lang="ru-RU"/>
        </a:p>
      </dgm:t>
    </dgm:pt>
    <dgm:pt modelId="{3798E0BC-0E3A-4153-B715-A9722A365B69}" type="pres">
      <dgm:prSet presAssocID="{CF4CCF4D-E857-42A1-9D75-CCC6D9AAF12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CF4A4-58B6-4733-B369-176E8FC4EBD9}" type="presOf" srcId="{CF4CCF4D-E857-42A1-9D75-CCC6D9AAF126}" destId="{3798E0BC-0E3A-4153-B715-A9722A365B69}" srcOrd="1" destOrd="0" presId="urn:microsoft.com/office/officeart/2005/8/layout/target3"/>
    <dgm:cxn modelId="{6E11D0CA-848E-4DDE-B55D-6B5C831B6689}" srcId="{593DEDCA-1E46-4D9F-BDF5-2CCE7AA7745B}" destId="{CF4CCF4D-E857-42A1-9D75-CCC6D9AAF126}" srcOrd="0" destOrd="0" parTransId="{FBA70548-8315-45E5-81A4-03110C453BF9}" sibTransId="{94317CA6-27B1-40D6-93E8-8DCFB864708D}"/>
    <dgm:cxn modelId="{8679AB23-CED9-43D8-858E-F750C03A9439}" type="presOf" srcId="{CF4CCF4D-E857-42A1-9D75-CCC6D9AAF126}" destId="{9B546157-1CF4-42D5-8B29-D657ADA76091}" srcOrd="0" destOrd="0" presId="urn:microsoft.com/office/officeart/2005/8/layout/target3"/>
    <dgm:cxn modelId="{466A2E64-9B73-40D5-A7C9-418EC2987E8F}" type="presOf" srcId="{593DEDCA-1E46-4D9F-BDF5-2CCE7AA7745B}" destId="{444097F0-88AB-4958-BBB9-F01CC85399E6}" srcOrd="0" destOrd="0" presId="urn:microsoft.com/office/officeart/2005/8/layout/target3"/>
    <dgm:cxn modelId="{92446029-B9D1-4972-9673-35B43660E520}" type="presParOf" srcId="{444097F0-88AB-4958-BBB9-F01CC85399E6}" destId="{1A664957-C7F1-47FC-BC20-A4EC2C1D8B0C}" srcOrd="0" destOrd="0" presId="urn:microsoft.com/office/officeart/2005/8/layout/target3"/>
    <dgm:cxn modelId="{417E7497-BAE6-4BAF-BF99-12945C03B9F6}" type="presParOf" srcId="{444097F0-88AB-4958-BBB9-F01CC85399E6}" destId="{F382361C-E712-4532-A597-6FFE42ECC9F5}" srcOrd="1" destOrd="0" presId="urn:microsoft.com/office/officeart/2005/8/layout/target3"/>
    <dgm:cxn modelId="{A7FBAD41-CC04-4CDE-B330-61DA67F1242D}" type="presParOf" srcId="{444097F0-88AB-4958-BBB9-F01CC85399E6}" destId="{9B546157-1CF4-42D5-8B29-D657ADA76091}" srcOrd="2" destOrd="0" presId="urn:microsoft.com/office/officeart/2005/8/layout/target3"/>
    <dgm:cxn modelId="{79619A4D-FC49-4510-9523-8ABD5572E9C3}" type="presParOf" srcId="{444097F0-88AB-4958-BBB9-F01CC85399E6}" destId="{3798E0BC-0E3A-4153-B715-A9722A365B6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C0A3B7-763B-4690-8CE1-4C1FDB39C201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5BB372-9516-488E-8E27-755677A655C9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Электрик – это специалист, который работает с электричеством. Электрик может починить провода в квартире, повесить новую люстру или смонтировать розетку. На улице протягивают провода на столбах и развешивают фонари для освещения наших улиц. Что лишнее?</a:t>
          </a:r>
          <a:endParaRPr lang="ru-RU" sz="1800" b="1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9792F6F6-8A29-4EEE-8C5D-44687EE6CBBD}" type="parTrans" cxnId="{8252A792-B9B7-4B0F-BBDF-6A01E5C15969}">
      <dgm:prSet/>
      <dgm:spPr/>
      <dgm:t>
        <a:bodyPr/>
        <a:lstStyle/>
        <a:p>
          <a:endParaRPr lang="ru-RU"/>
        </a:p>
      </dgm:t>
    </dgm:pt>
    <dgm:pt modelId="{4EEA7E5F-54F0-4E84-B295-CD2FE699918C}" type="sibTrans" cxnId="{8252A792-B9B7-4B0F-BBDF-6A01E5C15969}">
      <dgm:prSet/>
      <dgm:spPr/>
      <dgm:t>
        <a:bodyPr/>
        <a:lstStyle/>
        <a:p>
          <a:endParaRPr lang="ru-RU"/>
        </a:p>
      </dgm:t>
    </dgm:pt>
    <dgm:pt modelId="{C55F5348-5756-47BF-B551-5630F8F5660B}" type="pres">
      <dgm:prSet presAssocID="{86C0A3B7-763B-4690-8CE1-4C1FDB39C20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BE261-A1D9-4624-B369-B6EDFAF14B0A}" type="pres">
      <dgm:prSet presAssocID="{855BB372-9516-488E-8E27-755677A655C9}" presName="circle1" presStyleLbl="node1" presStyleIdx="0" presStyleCnt="1"/>
      <dgm:spPr/>
      <dgm:t>
        <a:bodyPr/>
        <a:lstStyle/>
        <a:p>
          <a:endParaRPr lang="ru-RU"/>
        </a:p>
      </dgm:t>
    </dgm:pt>
    <dgm:pt modelId="{6FE9BCC2-FEF7-4B65-8643-B8EC544CE3D7}" type="pres">
      <dgm:prSet presAssocID="{855BB372-9516-488E-8E27-755677A655C9}" presName="space" presStyleCnt="0"/>
      <dgm:spPr/>
      <dgm:t>
        <a:bodyPr/>
        <a:lstStyle/>
        <a:p>
          <a:endParaRPr lang="ru-RU"/>
        </a:p>
      </dgm:t>
    </dgm:pt>
    <dgm:pt modelId="{4F7957AD-8529-41BE-8953-8C618E3577D7}" type="pres">
      <dgm:prSet presAssocID="{855BB372-9516-488E-8E27-755677A655C9}" presName="rect1" presStyleLbl="alignAcc1" presStyleIdx="0" presStyleCnt="1" custScaleX="107087"/>
      <dgm:spPr/>
      <dgm:t>
        <a:bodyPr/>
        <a:lstStyle/>
        <a:p>
          <a:endParaRPr lang="ru-RU"/>
        </a:p>
      </dgm:t>
    </dgm:pt>
    <dgm:pt modelId="{14475074-DAEC-455B-8B62-56645542DE69}" type="pres">
      <dgm:prSet presAssocID="{855BB372-9516-488E-8E27-755677A655C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78DF4-7240-4AFE-A912-80A663FBE9B6}" type="presOf" srcId="{855BB372-9516-488E-8E27-755677A655C9}" destId="{14475074-DAEC-455B-8B62-56645542DE69}" srcOrd="1" destOrd="0" presId="urn:microsoft.com/office/officeart/2005/8/layout/target3"/>
    <dgm:cxn modelId="{1AEA6840-E6E8-49BB-879D-228602F059EF}" type="presOf" srcId="{86C0A3B7-763B-4690-8CE1-4C1FDB39C201}" destId="{C55F5348-5756-47BF-B551-5630F8F5660B}" srcOrd="0" destOrd="0" presId="urn:microsoft.com/office/officeart/2005/8/layout/target3"/>
    <dgm:cxn modelId="{8252A792-B9B7-4B0F-BBDF-6A01E5C15969}" srcId="{86C0A3B7-763B-4690-8CE1-4C1FDB39C201}" destId="{855BB372-9516-488E-8E27-755677A655C9}" srcOrd="0" destOrd="0" parTransId="{9792F6F6-8A29-4EEE-8C5D-44687EE6CBBD}" sibTransId="{4EEA7E5F-54F0-4E84-B295-CD2FE699918C}"/>
    <dgm:cxn modelId="{85B132FE-AB11-42DB-9986-1A5E558E19CB}" type="presOf" srcId="{855BB372-9516-488E-8E27-755677A655C9}" destId="{4F7957AD-8529-41BE-8953-8C618E3577D7}" srcOrd="0" destOrd="0" presId="urn:microsoft.com/office/officeart/2005/8/layout/target3"/>
    <dgm:cxn modelId="{E477B52A-E469-4E58-97CB-B5653ED9B9A0}" type="presParOf" srcId="{C55F5348-5756-47BF-B551-5630F8F5660B}" destId="{410BE261-A1D9-4624-B369-B6EDFAF14B0A}" srcOrd="0" destOrd="0" presId="urn:microsoft.com/office/officeart/2005/8/layout/target3"/>
    <dgm:cxn modelId="{68B792DC-AF87-409A-B0CB-BDF0A7F93271}" type="presParOf" srcId="{C55F5348-5756-47BF-B551-5630F8F5660B}" destId="{6FE9BCC2-FEF7-4B65-8643-B8EC544CE3D7}" srcOrd="1" destOrd="0" presId="urn:microsoft.com/office/officeart/2005/8/layout/target3"/>
    <dgm:cxn modelId="{AE8957B4-7A9D-4911-89D5-4CD73AE1A6E0}" type="presParOf" srcId="{C55F5348-5756-47BF-B551-5630F8F5660B}" destId="{4F7957AD-8529-41BE-8953-8C618E3577D7}" srcOrd="2" destOrd="0" presId="urn:microsoft.com/office/officeart/2005/8/layout/target3"/>
    <dgm:cxn modelId="{80C1D37D-3EC8-42D7-B9DB-FE30CB75D216}" type="presParOf" srcId="{C55F5348-5756-47BF-B551-5630F8F5660B}" destId="{14475074-DAEC-455B-8B62-56645542DE6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7CC5AE-2DE6-40B1-809B-65C8384E0F4E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93533-995C-4251-8475-CDDB4840A2FA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Сварщик – специалист по работе с металлами, которые он соединяет в сложные и прочные конструкции при помощи сварки.  Инструмент, с которым он работает, называется сварочный аппарат. Что лишнее?</a:t>
          </a:r>
        </a:p>
      </dgm:t>
    </dgm:pt>
    <dgm:pt modelId="{78691850-0297-4F96-86B1-4B4A46B5304C}" type="parTrans" cxnId="{33E30394-B17A-4DC8-B55A-A731CBFC5CA3}">
      <dgm:prSet/>
      <dgm:spPr/>
      <dgm:t>
        <a:bodyPr/>
        <a:lstStyle/>
        <a:p>
          <a:endParaRPr lang="ru-RU"/>
        </a:p>
      </dgm:t>
    </dgm:pt>
    <dgm:pt modelId="{248ACB3F-F88A-40CC-B07A-5C5F1AD677A9}" type="sibTrans" cxnId="{33E30394-B17A-4DC8-B55A-A731CBFC5CA3}">
      <dgm:prSet/>
      <dgm:spPr/>
      <dgm:t>
        <a:bodyPr/>
        <a:lstStyle/>
        <a:p>
          <a:endParaRPr lang="ru-RU"/>
        </a:p>
      </dgm:t>
    </dgm:pt>
    <dgm:pt modelId="{7DA90834-9DFC-4B46-8E90-D35DE9A4B585}" type="pres">
      <dgm:prSet presAssocID="{107CC5AE-2DE6-40B1-809B-65C8384E0F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45498-3833-47EF-B3A7-A910CC3B898D}" type="pres">
      <dgm:prSet presAssocID="{92D93533-995C-4251-8475-CDDB4840A2FA}" presName="circle1" presStyleLbl="node1" presStyleIdx="0" presStyleCnt="1"/>
      <dgm:spPr/>
    </dgm:pt>
    <dgm:pt modelId="{D22F2FF8-9147-4981-9684-FB6AEB2AAF16}" type="pres">
      <dgm:prSet presAssocID="{92D93533-995C-4251-8475-CDDB4840A2FA}" presName="space" presStyleCnt="0"/>
      <dgm:spPr/>
    </dgm:pt>
    <dgm:pt modelId="{6B3DA07E-F5F4-4B04-8A65-A1DFCF3DC5D3}" type="pres">
      <dgm:prSet presAssocID="{92D93533-995C-4251-8475-CDDB4840A2FA}" presName="rect1" presStyleLbl="alignAcc1" presStyleIdx="0" presStyleCnt="1" custLinFactNeighborX="37143" custLinFactNeighborY="11111"/>
      <dgm:spPr/>
      <dgm:t>
        <a:bodyPr/>
        <a:lstStyle/>
        <a:p>
          <a:endParaRPr lang="ru-RU"/>
        </a:p>
      </dgm:t>
    </dgm:pt>
    <dgm:pt modelId="{C8A138BF-5035-487C-B75C-CDE8B0952F6F}" type="pres">
      <dgm:prSet presAssocID="{92D93533-995C-4251-8475-CDDB4840A2F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30394-B17A-4DC8-B55A-A731CBFC5CA3}" srcId="{107CC5AE-2DE6-40B1-809B-65C8384E0F4E}" destId="{92D93533-995C-4251-8475-CDDB4840A2FA}" srcOrd="0" destOrd="0" parTransId="{78691850-0297-4F96-86B1-4B4A46B5304C}" sibTransId="{248ACB3F-F88A-40CC-B07A-5C5F1AD677A9}"/>
    <dgm:cxn modelId="{6ADEADC8-380A-4B28-BE8B-6A85173CE125}" type="presOf" srcId="{92D93533-995C-4251-8475-CDDB4840A2FA}" destId="{6B3DA07E-F5F4-4B04-8A65-A1DFCF3DC5D3}" srcOrd="0" destOrd="0" presId="urn:microsoft.com/office/officeart/2005/8/layout/target3"/>
    <dgm:cxn modelId="{98A14A6B-8F28-4898-9292-EC5D62788E5F}" type="presOf" srcId="{107CC5AE-2DE6-40B1-809B-65C8384E0F4E}" destId="{7DA90834-9DFC-4B46-8E90-D35DE9A4B585}" srcOrd="0" destOrd="0" presId="urn:microsoft.com/office/officeart/2005/8/layout/target3"/>
    <dgm:cxn modelId="{34DB8C9E-05EF-4E93-A91B-0B34674377C9}" type="presOf" srcId="{92D93533-995C-4251-8475-CDDB4840A2FA}" destId="{C8A138BF-5035-487C-B75C-CDE8B0952F6F}" srcOrd="1" destOrd="0" presId="urn:microsoft.com/office/officeart/2005/8/layout/target3"/>
    <dgm:cxn modelId="{57E8EDD9-75E7-46C7-B22C-2C66EC7F5C3C}" type="presParOf" srcId="{7DA90834-9DFC-4B46-8E90-D35DE9A4B585}" destId="{DF145498-3833-47EF-B3A7-A910CC3B898D}" srcOrd="0" destOrd="0" presId="urn:microsoft.com/office/officeart/2005/8/layout/target3"/>
    <dgm:cxn modelId="{506AD1A3-FF04-4AD6-96F9-45CDAEA7653A}" type="presParOf" srcId="{7DA90834-9DFC-4B46-8E90-D35DE9A4B585}" destId="{D22F2FF8-9147-4981-9684-FB6AEB2AAF16}" srcOrd="1" destOrd="0" presId="urn:microsoft.com/office/officeart/2005/8/layout/target3"/>
    <dgm:cxn modelId="{4F0DD572-0C12-4082-A42F-F116EF2B0C91}" type="presParOf" srcId="{7DA90834-9DFC-4B46-8E90-D35DE9A4B585}" destId="{6B3DA07E-F5F4-4B04-8A65-A1DFCF3DC5D3}" srcOrd="2" destOrd="0" presId="urn:microsoft.com/office/officeart/2005/8/layout/target3"/>
    <dgm:cxn modelId="{D3C40CA6-AF6E-4AD6-A0B8-C9AC5C78CE22}" type="presParOf" srcId="{7DA90834-9DFC-4B46-8E90-D35DE9A4B585}" destId="{C8A138BF-5035-487C-B75C-CDE8B0952F6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0DDE3E-46D1-49E5-91A3-18EA294DE279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83527-5A9B-4C5C-A562-4268E6EA8C3B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Прораб — это руководитель строительства на участке, командир бригады. Он организует весь процесс, от найма рабочих до подсчета количества и времени доставки материалов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. Что лишнее?</a:t>
          </a:r>
          <a:endParaRPr lang="ru-RU" sz="1800" b="1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CB785B86-DE17-4DE1-8BA7-E0C0E6DFF2A8}" type="parTrans" cxnId="{9265B228-A36A-4E8B-AB8C-CA5175927FCA}">
      <dgm:prSet/>
      <dgm:spPr/>
      <dgm:t>
        <a:bodyPr/>
        <a:lstStyle/>
        <a:p>
          <a:endParaRPr lang="ru-RU"/>
        </a:p>
      </dgm:t>
    </dgm:pt>
    <dgm:pt modelId="{92BEE6DE-15DF-456F-90A5-20BE61457BA5}" type="sibTrans" cxnId="{9265B228-A36A-4E8B-AB8C-CA5175927FCA}">
      <dgm:prSet/>
      <dgm:spPr/>
      <dgm:t>
        <a:bodyPr/>
        <a:lstStyle/>
        <a:p>
          <a:endParaRPr lang="ru-RU"/>
        </a:p>
      </dgm:t>
    </dgm:pt>
    <dgm:pt modelId="{A9FD5E9A-11D1-4C21-B607-858B9370FD54}" type="pres">
      <dgm:prSet presAssocID="{EB0DDE3E-46D1-49E5-91A3-18EA294DE27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F1E72-4760-4D03-9DCA-79D9676B9E6B}" type="pres">
      <dgm:prSet presAssocID="{46B83527-5A9B-4C5C-A562-4268E6EA8C3B}" presName="circle1" presStyleLbl="node1" presStyleIdx="0" presStyleCnt="1"/>
      <dgm:spPr/>
    </dgm:pt>
    <dgm:pt modelId="{352AD537-7C5F-4B72-8469-BD42678A5A4B}" type="pres">
      <dgm:prSet presAssocID="{46B83527-5A9B-4C5C-A562-4268E6EA8C3B}" presName="space" presStyleCnt="0"/>
      <dgm:spPr/>
    </dgm:pt>
    <dgm:pt modelId="{21379ABA-A7B0-4D87-AF37-58BD07FC4944}" type="pres">
      <dgm:prSet presAssocID="{46B83527-5A9B-4C5C-A562-4268E6EA8C3B}" presName="rect1" presStyleLbl="alignAcc1" presStyleIdx="0" presStyleCnt="1"/>
      <dgm:spPr/>
      <dgm:t>
        <a:bodyPr/>
        <a:lstStyle/>
        <a:p>
          <a:endParaRPr lang="ru-RU"/>
        </a:p>
      </dgm:t>
    </dgm:pt>
    <dgm:pt modelId="{DF6C64AF-C983-468B-B5CE-09E1B42E1933}" type="pres">
      <dgm:prSet presAssocID="{46B83527-5A9B-4C5C-A562-4268E6EA8C3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4EB62-2297-46A0-9863-823E46A2354F}" type="presOf" srcId="{46B83527-5A9B-4C5C-A562-4268E6EA8C3B}" destId="{21379ABA-A7B0-4D87-AF37-58BD07FC4944}" srcOrd="0" destOrd="0" presId="urn:microsoft.com/office/officeart/2005/8/layout/target3"/>
    <dgm:cxn modelId="{9265B228-A36A-4E8B-AB8C-CA5175927FCA}" srcId="{EB0DDE3E-46D1-49E5-91A3-18EA294DE279}" destId="{46B83527-5A9B-4C5C-A562-4268E6EA8C3B}" srcOrd="0" destOrd="0" parTransId="{CB785B86-DE17-4DE1-8BA7-E0C0E6DFF2A8}" sibTransId="{92BEE6DE-15DF-456F-90A5-20BE61457BA5}"/>
    <dgm:cxn modelId="{82F8F942-5BA5-47E1-967D-80634DAC0A98}" type="presOf" srcId="{EB0DDE3E-46D1-49E5-91A3-18EA294DE279}" destId="{A9FD5E9A-11D1-4C21-B607-858B9370FD54}" srcOrd="0" destOrd="0" presId="urn:microsoft.com/office/officeart/2005/8/layout/target3"/>
    <dgm:cxn modelId="{48C2AA9D-8F36-45FF-9049-0A73B1C4F39F}" type="presOf" srcId="{46B83527-5A9B-4C5C-A562-4268E6EA8C3B}" destId="{DF6C64AF-C983-468B-B5CE-09E1B42E1933}" srcOrd="1" destOrd="0" presId="urn:microsoft.com/office/officeart/2005/8/layout/target3"/>
    <dgm:cxn modelId="{AE120EBE-DD4C-458F-9A2B-25A9D4144B43}" type="presParOf" srcId="{A9FD5E9A-11D1-4C21-B607-858B9370FD54}" destId="{9FDF1E72-4760-4D03-9DCA-79D9676B9E6B}" srcOrd="0" destOrd="0" presId="urn:microsoft.com/office/officeart/2005/8/layout/target3"/>
    <dgm:cxn modelId="{7F4A27E7-B9E0-40D2-B022-8DEE1A9005AB}" type="presParOf" srcId="{A9FD5E9A-11D1-4C21-B607-858B9370FD54}" destId="{352AD537-7C5F-4B72-8469-BD42678A5A4B}" srcOrd="1" destOrd="0" presId="urn:microsoft.com/office/officeart/2005/8/layout/target3"/>
    <dgm:cxn modelId="{8327811B-E3C4-4D8B-941E-41A501730912}" type="presParOf" srcId="{A9FD5E9A-11D1-4C21-B607-858B9370FD54}" destId="{21379ABA-A7B0-4D87-AF37-58BD07FC4944}" srcOrd="2" destOrd="0" presId="urn:microsoft.com/office/officeart/2005/8/layout/target3"/>
    <dgm:cxn modelId="{5F7FE5F6-9324-4CEA-A3D3-A06200C41105}" type="presParOf" srcId="{A9FD5E9A-11D1-4C21-B607-858B9370FD54}" destId="{DF6C64AF-C983-468B-B5CE-09E1B42E193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6D8F5A-D386-40EA-AAE8-08156B790FAA}">
      <dsp:nvSpPr>
        <dsp:cNvPr id="0" name=""/>
        <dsp:cNvSpPr/>
      </dsp:nvSpPr>
      <dsp:spPr>
        <a:xfrm>
          <a:off x="0" y="0"/>
          <a:ext cx="1015663" cy="10156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5A5D70-CEAC-44D3-91CB-AAE00B065508}">
      <dsp:nvSpPr>
        <dsp:cNvPr id="0" name=""/>
        <dsp:cNvSpPr/>
      </dsp:nvSpPr>
      <dsp:spPr>
        <a:xfrm>
          <a:off x="507831" y="0"/>
          <a:ext cx="5850150" cy="10156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75000"/>
                </a:schemeClr>
              </a:solidFill>
            </a:rPr>
            <a:t>Архитектор – это специалист, который создает здания на бумаге. Что бы построить дом, надо сначала его нарисовать, а потом начертить его план (чертеж).</a:t>
          </a:r>
        </a:p>
      </dsp:txBody>
      <dsp:txXfrm>
        <a:off x="507831" y="0"/>
        <a:ext cx="5850150" cy="10156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864F2-A372-41E3-A357-F6BB987F4824}">
      <dsp:nvSpPr>
        <dsp:cNvPr id="0" name=""/>
        <dsp:cNvSpPr/>
      </dsp:nvSpPr>
      <dsp:spPr>
        <a:xfrm>
          <a:off x="0" y="0"/>
          <a:ext cx="1271767" cy="12717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8848E8-A1E0-49C4-8CB7-0A9360C5A658}">
      <dsp:nvSpPr>
        <dsp:cNvPr id="0" name=""/>
        <dsp:cNvSpPr/>
      </dsp:nvSpPr>
      <dsp:spPr>
        <a:xfrm>
          <a:off x="635883" y="0"/>
          <a:ext cx="6293602" cy="127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Каменщик — это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 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мастер, занимающийся строительством домов из камня, бетона и кирпича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.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Он возводит стены, перегородки, потолочные перекрытия. </a:t>
          </a:r>
          <a:endParaRPr lang="ru-RU" sz="18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Какой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предмет лишний?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35883" y="0"/>
        <a:ext cx="6293602" cy="12717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964B78-BB1B-4E0C-9F6C-5F586643D2A3}">
      <dsp:nvSpPr>
        <dsp:cNvPr id="0" name=""/>
        <dsp:cNvSpPr/>
      </dsp:nvSpPr>
      <dsp:spPr>
        <a:xfrm>
          <a:off x="0" y="0"/>
          <a:ext cx="1500198" cy="15001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B193DC-D3DE-4892-957E-F46DE1378AFA}">
      <dsp:nvSpPr>
        <dsp:cNvPr id="0" name=""/>
        <dsp:cNvSpPr/>
      </dsp:nvSpPr>
      <dsp:spPr>
        <a:xfrm>
          <a:off x="750099" y="0"/>
          <a:ext cx="6536609" cy="1500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Плотник – специалист по обработке древесины, изготавливающий из древесины различные детали и строительные конструкции. Плотник рубит стены из бревен, настилает полы, устанавливает оконные рамы и двери, строительные леса, заборы. Какой предмет лишний?</a:t>
          </a:r>
        </a:p>
      </dsp:txBody>
      <dsp:txXfrm>
        <a:off x="750099" y="0"/>
        <a:ext cx="6536609" cy="15001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664957-C7F1-47FC-BC20-A4EC2C1D8B0C}">
      <dsp:nvSpPr>
        <dsp:cNvPr id="0" name=""/>
        <dsp:cNvSpPr/>
      </dsp:nvSpPr>
      <dsp:spPr>
        <a:xfrm>
          <a:off x="0" y="0"/>
          <a:ext cx="1548767" cy="15487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546157-1CF4-42D5-8B29-D657ADA76091}">
      <dsp:nvSpPr>
        <dsp:cNvPr id="0" name=""/>
        <dsp:cNvSpPr/>
      </dsp:nvSpPr>
      <dsp:spPr>
        <a:xfrm>
          <a:off x="774383" y="0"/>
          <a:ext cx="6155102" cy="1548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Маляр - это специалист, занимающийся окраской зданий, сооружений, а также оборудования, инструмента с целью защиты, санитарно-гигиенической и эстетической обработки какой-либо поверхности (стены, пола, потолка, фасада, забора, металлоконструкции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)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Какой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предмет лишний?</a:t>
          </a:r>
        </a:p>
      </dsp:txBody>
      <dsp:txXfrm>
        <a:off x="774383" y="0"/>
        <a:ext cx="6155102" cy="15487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BE261-A1D9-4624-B369-B6EDFAF14B0A}">
      <dsp:nvSpPr>
        <dsp:cNvPr id="0" name=""/>
        <dsp:cNvSpPr/>
      </dsp:nvSpPr>
      <dsp:spPr>
        <a:xfrm>
          <a:off x="-107154" y="0"/>
          <a:ext cx="1477328" cy="14773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7957AD-8529-41BE-8953-8C618E3577D7}">
      <dsp:nvSpPr>
        <dsp:cNvPr id="0" name=""/>
        <dsp:cNvSpPr/>
      </dsp:nvSpPr>
      <dsp:spPr>
        <a:xfrm>
          <a:off x="417200" y="0"/>
          <a:ext cx="6476563" cy="1477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Электрик – это специалист, который работает с электричеством. Электрик может починить провода в квартире, повесить новую люстру или смонтировать розетку. На улице протягивают провода на столбах и развешивают фонари для освещения наших улиц. Что лишнее?</a:t>
          </a:r>
          <a:endParaRPr lang="ru-RU" sz="1800" b="1" kern="1200" dirty="0" smtClean="0">
            <a:solidFill>
              <a:schemeClr val="accent1">
                <a:lumMod val="75000"/>
              </a:schemeClr>
            </a:solidFill>
          </a:endParaRPr>
        </a:p>
      </dsp:txBody>
      <dsp:txXfrm>
        <a:off x="417200" y="0"/>
        <a:ext cx="6476563" cy="14773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45498-3833-47EF-B3A7-A910CC3B898D}">
      <dsp:nvSpPr>
        <dsp:cNvPr id="0" name=""/>
        <dsp:cNvSpPr/>
      </dsp:nvSpPr>
      <dsp:spPr>
        <a:xfrm>
          <a:off x="0" y="0"/>
          <a:ext cx="1357322" cy="135732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3DA07E-F5F4-4B04-8A65-A1DFCF3DC5D3}">
      <dsp:nvSpPr>
        <dsp:cNvPr id="0" name=""/>
        <dsp:cNvSpPr/>
      </dsp:nvSpPr>
      <dsp:spPr>
        <a:xfrm>
          <a:off x="678660" y="0"/>
          <a:ext cx="6322231" cy="1357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Сварщик – специалист по работе с металлами, которые он соединяет в сложные и прочные конструкции при помощи сварки.  Инструмент, с которым он работает, называется сварочный аппарат. Что лишнее?</a:t>
          </a:r>
        </a:p>
      </dsp:txBody>
      <dsp:txXfrm>
        <a:off x="678660" y="0"/>
        <a:ext cx="6322231" cy="13573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DF1E72-4760-4D03-9DCA-79D9676B9E6B}">
      <dsp:nvSpPr>
        <dsp:cNvPr id="0" name=""/>
        <dsp:cNvSpPr/>
      </dsp:nvSpPr>
      <dsp:spPr>
        <a:xfrm>
          <a:off x="0" y="0"/>
          <a:ext cx="1477328" cy="14773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379ABA-A7B0-4D87-AF37-58BD07FC4944}">
      <dsp:nvSpPr>
        <dsp:cNvPr id="0" name=""/>
        <dsp:cNvSpPr/>
      </dsp:nvSpPr>
      <dsp:spPr>
        <a:xfrm>
          <a:off x="738664" y="0"/>
          <a:ext cx="5905070" cy="1477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Прораб — это руководитель строительства на участке, командир бригады. Он организует весь процесс, от найма рабочих до подсчета количества и времени доставки материалов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. Что лишнее?</a:t>
          </a:r>
          <a:endParaRPr lang="ru-RU" sz="1800" b="1" kern="1200" dirty="0" smtClean="0">
            <a:solidFill>
              <a:schemeClr val="accent1">
                <a:lumMod val="75000"/>
              </a:schemeClr>
            </a:solidFill>
          </a:endParaRPr>
        </a:p>
      </dsp:txBody>
      <dsp:txXfrm>
        <a:off x="738664" y="0"/>
        <a:ext cx="5905070" cy="1477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CAAF9-49B2-4053-B16C-5EA640468F3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AA856-DDA8-4F60-8D40-5875528644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A856-DDA8-4F60-8D40-58755286442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A856-DDA8-4F60-8D40-58755286442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A856-DDA8-4F60-8D40-58755286442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A856-DDA8-4F60-8D40-58755286442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A856-DDA8-4F60-8D40-58755286442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A856-DDA8-4F60-8D40-58755286442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A856-DDA8-4F60-8D40-58755286442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A856-DDA8-4F60-8D40-58755286442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24%20&#1086;&#1082;&#1090;.,%2022.37_%20&#1089;&#1083;&#1072;&#1081;&#1076;%20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diagramData" Target="../diagrams/data7.xml"/><Relationship Id="rId12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jpeg"/><Relationship Id="rId1" Type="http://schemas.openxmlformats.org/officeDocument/2006/relationships/audio" Target="file:///C:\Users\User\Downloads\24%20&#1086;&#1082;&#1090;.,%2023.00_%20&#1087;&#1088;&#1086;&#1088;&#1072;&#1073;%20&#1087;&#1088;&#1080;&#1073;&#1086;&#1088;&#1099;.mp3" TargetMode="External"/><Relationship Id="rId6" Type="http://schemas.openxmlformats.org/officeDocument/2006/relationships/image" Target="../media/image19.jpeg"/><Relationship Id="rId11" Type="http://schemas.microsoft.com/office/2007/relationships/diagramDrawing" Target="../diagrams/drawing7.xml"/><Relationship Id="rId5" Type="http://schemas.openxmlformats.org/officeDocument/2006/relationships/image" Target="../media/image3.jpeg"/><Relationship Id="rId15" Type="http://schemas.openxmlformats.org/officeDocument/2006/relationships/image" Target="../media/image61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57.png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24%20&#1086;&#1082;&#1090;.,%2022.38_%20&#1082;&#1086;&#1085;&#1077;&#1094;.mp3" TargetMode="Externa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24%20&#1086;&#1082;&#1090;.,%2021.51_%20&#1082;&#1088;&#1080;&#1089;%202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24%20&#1086;&#1082;&#1090;.,%2021.57_%20&#1074;&#1088;&#1072;&#1095;%202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21.png"/><Relationship Id="rId2" Type="http://schemas.openxmlformats.org/officeDocument/2006/relationships/audio" Target="file:///C:\Users\User\Downloads\25%20&#1086;&#1082;&#1090;.,%2000.04_.mp3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audio" Target="file:///C:\Users\User\Downloads\24%20&#1086;&#1082;&#1090;.,%2022.45_%20&#1089;%20&#1087;&#1088;&#1077;&#1083;&#1084;&#1077;&#1100;&#1072;&#1084;&#1080;%20&#1072;&#1088;&#1093;&#1080;&#1090;&#1077;&#1082;&#1090;&#1086;&#1088;%202.mp3" TargetMode="External"/><Relationship Id="rId6" Type="http://schemas.openxmlformats.org/officeDocument/2006/relationships/image" Target="../media/image17.png"/><Relationship Id="rId11" Type="http://schemas.openxmlformats.org/officeDocument/2006/relationships/diagramLayout" Target="../diagrams/layout1.xml"/><Relationship Id="rId5" Type="http://schemas.openxmlformats.org/officeDocument/2006/relationships/audio" Target="../media/audio1.wav"/><Relationship Id="rId15" Type="http://schemas.openxmlformats.org/officeDocument/2006/relationships/image" Target="../media/image13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2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jpe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jpeg"/><Relationship Id="rId18" Type="http://schemas.openxmlformats.org/officeDocument/2006/relationships/image" Target="../media/image3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12" Type="http://schemas.microsoft.com/office/2007/relationships/diagramDrawing" Target="../diagrams/drawing2.xml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1" Type="http://schemas.openxmlformats.org/officeDocument/2006/relationships/audio" Target="file:///C:\Users\User\Downloads\24%20&#1086;&#1082;&#1090;.,%2023.36_&#1082;&#1072;&#1084;&#1077;&#1085;&#1100;&#1096;&#1080;&#1082;.mp3" TargetMode="Externa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5.png"/><Relationship Id="rId15" Type="http://schemas.openxmlformats.org/officeDocument/2006/relationships/image" Target="../media/image27.jpeg"/><Relationship Id="rId10" Type="http://schemas.openxmlformats.org/officeDocument/2006/relationships/diagramQuickStyle" Target="../diagrams/quickStyle2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2.xml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diagramData" Target="../diagrams/data3.xml"/><Relationship Id="rId12" Type="http://schemas.openxmlformats.org/officeDocument/2006/relationships/image" Target="../media/image19.jpeg"/><Relationship Id="rId1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jpeg"/><Relationship Id="rId1" Type="http://schemas.openxmlformats.org/officeDocument/2006/relationships/audio" Target="file:///C:\Users\User\Downloads\24%20&#1086;&#1082;&#1090;.,%2022.50_%20&#1087;&#1083;&#1086;&#1090;&#1085;&#1080;&#1082;%20&#1089;%20&#1087;&#1088;&#1077;&#1083;&#1084;&#1077;&#1100;&#1072;&#1084;&#1080;.mp3" TargetMode="External"/><Relationship Id="rId6" Type="http://schemas.openxmlformats.org/officeDocument/2006/relationships/image" Target="../media/image3.jpeg"/><Relationship Id="rId11" Type="http://schemas.microsoft.com/office/2007/relationships/diagramDrawing" Target="../diagrams/drawing3.xml"/><Relationship Id="rId5" Type="http://schemas.openxmlformats.org/officeDocument/2006/relationships/image" Target="../media/image31.png"/><Relationship Id="rId15" Type="http://schemas.openxmlformats.org/officeDocument/2006/relationships/image" Target="../media/image34.png"/><Relationship Id="rId10" Type="http://schemas.openxmlformats.org/officeDocument/2006/relationships/diagramColors" Target="../diagrams/colors3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notesSlide" Target="../notesSlides/notesSlide7.xml"/><Relationship Id="rId7" Type="http://schemas.openxmlformats.org/officeDocument/2006/relationships/diagramData" Target="../diagrams/data4.xml"/><Relationship Id="rId12" Type="http://schemas.openxmlformats.org/officeDocument/2006/relationships/image" Target="../media/image12.jpeg"/><Relationship Id="rId1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png"/><Relationship Id="rId1" Type="http://schemas.openxmlformats.org/officeDocument/2006/relationships/audio" Target="file:///C:\Users\User\Downloads\24%20&#1086;&#1082;&#1090;.,%2023.38_&#1080;&#1072;.mp3" TargetMode="External"/><Relationship Id="rId6" Type="http://schemas.openxmlformats.org/officeDocument/2006/relationships/image" Target="../media/image19.jpeg"/><Relationship Id="rId11" Type="http://schemas.microsoft.com/office/2007/relationships/diagramDrawing" Target="../diagrams/drawing4.xml"/><Relationship Id="rId5" Type="http://schemas.openxmlformats.org/officeDocument/2006/relationships/image" Target="../media/image3.jpeg"/><Relationship Id="rId15" Type="http://schemas.openxmlformats.org/officeDocument/2006/relationships/image" Target="../media/image40.jpeg"/><Relationship Id="rId10" Type="http://schemas.openxmlformats.org/officeDocument/2006/relationships/diagramColors" Target="../diagrams/colors4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5.jpeg"/><Relationship Id="rId18" Type="http://schemas.openxmlformats.org/officeDocument/2006/relationships/image" Target="../media/image5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12" Type="http://schemas.microsoft.com/office/2007/relationships/diagramDrawing" Target="../diagrams/drawing5.xml"/><Relationship Id="rId1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jpeg"/><Relationship Id="rId1" Type="http://schemas.openxmlformats.org/officeDocument/2006/relationships/audio" Target="file:///C:\Users\User\Downloads\24%20&#1086;&#1082;&#1090;.,%2022.53_%20&#1101;&#1083;&#1077;&#1082;&#1090;&#1088;&#1080;&#1082;%20&#1089;%20&#1087;&#1088;&#1080;&#1073;&#1086;&#1088;&#1072;&#1084;&#1080;.mp3" TargetMode="Externa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5.xml"/><Relationship Id="rId5" Type="http://schemas.openxmlformats.org/officeDocument/2006/relationships/image" Target="../media/image44.png"/><Relationship Id="rId15" Type="http://schemas.openxmlformats.org/officeDocument/2006/relationships/image" Target="../media/image47.jpeg"/><Relationship Id="rId10" Type="http://schemas.openxmlformats.org/officeDocument/2006/relationships/diagramQuickStyle" Target="../diagrams/quickStyle5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5.xml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52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microsoft.com/office/2007/relationships/diagramDrawing" Target="../diagrams/drawing6.xml"/><Relationship Id="rId17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jpeg"/><Relationship Id="rId1" Type="http://schemas.openxmlformats.org/officeDocument/2006/relationships/audio" Target="file:///C:\Users\User\Downloads\24%20&#1086;&#1082;&#1090;.,%2022.57_%20&#1089;&#1095;&#1074;&#1072;&#1088;&#1096;&#1080;&#1082;%20&#1087;&#1088;&#1077;&#1076;&#1084;&#1077;&#1090;&#1099;.mp3" TargetMode="External"/><Relationship Id="rId6" Type="http://schemas.openxmlformats.org/officeDocument/2006/relationships/image" Target="../media/image19.jpeg"/><Relationship Id="rId11" Type="http://schemas.openxmlformats.org/officeDocument/2006/relationships/diagramColors" Target="../diagrams/colors6.xml"/><Relationship Id="rId5" Type="http://schemas.openxmlformats.org/officeDocument/2006/relationships/image" Target="../media/image3.jpeg"/><Relationship Id="rId15" Type="http://schemas.openxmlformats.org/officeDocument/2006/relationships/image" Target="../media/image54.jpe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51.png"/><Relationship Id="rId9" Type="http://schemas.openxmlformats.org/officeDocument/2006/relationships/diagramLayout" Target="../diagrams/layout6.xml"/><Relationship Id="rId1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4 окт., 22.37_ слайд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43174" y="6215082"/>
            <a:ext cx="447676" cy="447676"/>
          </a:xfrm>
          <a:prstGeom prst="rect">
            <a:avLst/>
          </a:prstGeom>
        </p:spPr>
      </p:pic>
      <p:pic>
        <p:nvPicPr>
          <p:cNvPr id="14338" name="Picture 2" descr="https://oformi-foto.ru/png_tmp/245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1455"/>
            <a:ext cx="9239273" cy="69294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643050"/>
            <a:ext cx="60007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algn="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pPr algn="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643314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142984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  <a:t>Интерактивная игра: 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  <a:t>«Помоги Незнайке построить дом»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357958"/>
            <a:ext cx="642942" cy="35716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00562" y="3818724"/>
            <a:ext cx="3357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Лаврищева Н.Н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МБДОУ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№399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г.о. Самара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24 окт., 23.00_ прораб прибо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14546" y="714356"/>
            <a:ext cx="519114" cy="519114"/>
          </a:xfrm>
          <a:prstGeom prst="rect">
            <a:avLst/>
          </a:prstGeom>
        </p:spPr>
      </p:pic>
      <p:pic>
        <p:nvPicPr>
          <p:cNvPr id="2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apik.pro/uploads/posts/2021-12/1639232749_8-papik-pro-p-neznaika-klipart-8.jpg"/>
          <p:cNvPicPr>
            <a:picLocks noChangeAspect="1" noChangeArrowheads="1"/>
          </p:cNvPicPr>
          <p:nvPr/>
        </p:nvPicPr>
        <p:blipFill>
          <a:blip r:embed="rId6" cstate="print"/>
          <a:srcRect l="9877" r="14815"/>
          <a:stretch>
            <a:fillRect/>
          </a:stretch>
        </p:blipFill>
        <p:spPr bwMode="auto">
          <a:xfrm flipH="1">
            <a:off x="194472" y="135537"/>
            <a:ext cx="1448570" cy="159618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6776" y="6357958"/>
            <a:ext cx="571504" cy="32806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500958" y="6357958"/>
            <a:ext cx="571504" cy="328036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071670" y="214290"/>
          <a:ext cx="664373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30" name="Picture 6" descr="https://i.ytimg.com/vi/W0X0E3GoKiY/maxresdefault.jpg"/>
          <p:cNvPicPr>
            <a:picLocks noChangeAspect="1" noChangeArrowheads="1"/>
          </p:cNvPicPr>
          <p:nvPr/>
        </p:nvPicPr>
        <p:blipFill>
          <a:blip r:embed="rId12" cstate="print"/>
          <a:srcRect l="13152" r="11982"/>
          <a:stretch>
            <a:fillRect/>
          </a:stretch>
        </p:blipFill>
        <p:spPr bwMode="auto">
          <a:xfrm>
            <a:off x="5715008" y="1857364"/>
            <a:ext cx="3286148" cy="30003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flyclipart.com/thumb2/orange-hard-hat-clip-art-660569.png"/>
          <p:cNvPicPr>
            <a:picLocks noChangeAspect="1" noChangeArrowheads="1"/>
          </p:cNvPicPr>
          <p:nvPr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357158" y="4857760"/>
            <a:ext cx="2000264" cy="138420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14282" y="4357694"/>
            <a:ext cx="23574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каска строительная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skalice.ru/800/600/https/www.ok-t.ru/studopediaru/baza1/776081341151.files/image0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2357430"/>
            <a:ext cx="2571768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57158" y="1857364"/>
            <a:ext cx="29468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чертежи для проекта 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s://png-library.net/image_gallery/305044.png"/>
          <p:cNvPicPr>
            <a:picLocks noChangeAspect="1" noChangeArrowheads="1"/>
          </p:cNvPicPr>
          <p:nvPr/>
        </p:nvPicPr>
        <p:blipFill>
          <a:blip r:embed="rId15" cstate="print"/>
          <a:srcRect l="11719" t="20076" r="13281" b="21128"/>
          <a:stretch>
            <a:fillRect/>
          </a:stretch>
        </p:blipFill>
        <p:spPr bwMode="auto">
          <a:xfrm>
            <a:off x="2857487" y="5000636"/>
            <a:ext cx="2987407" cy="164307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928926" y="4643446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портфель с проектами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s://img2.freepng.ru/20180809/icg/kisspng-clip-art-portable-network-graphics-straw-hat-openc-straw-hat-clipart-pinart-yellow-wicker-straw-hat-5b6c3a11c64243.9672959215338194098121.jpg"/>
          <p:cNvPicPr>
            <a:picLocks noChangeAspect="1" noChangeArrowheads="1"/>
          </p:cNvPicPr>
          <p:nvPr/>
        </p:nvPicPr>
        <p:blipFill>
          <a:blip r:embed="rId16" cstate="print">
            <a:lum bright="10000"/>
          </a:blip>
          <a:srcRect/>
          <a:stretch>
            <a:fillRect/>
          </a:stretch>
        </p:blipFill>
        <p:spPr bwMode="auto">
          <a:xfrm>
            <a:off x="3357554" y="2571744"/>
            <a:ext cx="2143081" cy="166684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4357686" y="2071678"/>
            <a:ext cx="8835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шляпа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4 окт., 22.38_ ко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581028" cy="581028"/>
          </a:xfrm>
          <a:prstGeom prst="rect">
            <a:avLst/>
          </a:prstGeom>
        </p:spPr>
      </p:pic>
      <p:pic>
        <p:nvPicPr>
          <p:cNvPr id="17427" name="Picture 19" descr="https://cdn.culture.ru/c/675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7415" name="AutoShape 7" descr="https://volfilarmonia.ru/assets/cache_image/assets/media/images/events/2019/01/800x500_neznayka_800x500_f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1" name="AutoShape 13" descr="https://media.baamboozle.com/uploads/images/218793/1607941686_3078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3" name="AutoShape 15" descr="https://media.baamboozle.com/uploads/images/218793/1607941686_3078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5" name="AutoShape 17" descr="https://media.baamboozle.com/uploads/images/218793/1607941686_3078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 rot="20845947" flipH="1">
            <a:off x="168394" y="358301"/>
            <a:ext cx="4194117" cy="298187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Ура!!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Все строители нашли свои инструменты!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И мы  смогли построить дом.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Ребята, спасибо вам за помощь!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s://e7.pngegg.com/pngimages/764/144/png-clipart-gingerbread-house-drawing-house-computer-gingerbread-house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50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tlgrm.ru/_/stickers/928/6a8/9286a816-cc06-329f-8a0e-0e6a8a97c9f5/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3314"/>
            <a:ext cx="2857488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86776" y="6286520"/>
            <a:ext cx="685226" cy="35719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3000364" y="4214818"/>
            <a:ext cx="5857916" cy="1857388"/>
          </a:xfrm>
          <a:prstGeom prst="borderCallout1">
            <a:avLst>
              <a:gd name="adj1" fmla="val 23345"/>
              <a:gd name="adj2" fmla="val -1337"/>
              <a:gd name="adj3" fmla="val 63825"/>
              <a:gd name="adj4" fmla="val -13251"/>
            </a:avLst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    Ребята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, я вчера  похвастался и обещал построить 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друзей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большой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уютный дом.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Но вот незадача, я не знаю с чего начать?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Помогите мне, пожалуйста!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7500958" y="6286520"/>
            <a:ext cx="642942" cy="357190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24 окт., 21.51_ крис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071802" y="4357694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окт., 21.57_ врач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86116" y="4429132"/>
            <a:ext cx="509590" cy="438152"/>
          </a:xfrm>
          <a:prstGeom prst="rect">
            <a:avLst/>
          </a:prstGeom>
        </p:spPr>
      </p:pic>
      <p:pic>
        <p:nvPicPr>
          <p:cNvPr id="2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catherineasquithgallery.com/uploads/posts/2021-02/1613675955_66-p-fon-dlya-prezentatsii-neznaika-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571984"/>
            <a:ext cx="3000396" cy="22860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2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5369" name="Picture 9" descr="https://stendy.by/assets/uploads/products/figurnyj-odnostoronnij-element-dlya-oformleniya-detskoj-ploshhadki-ajbolit-680x800-m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571480"/>
            <a:ext cx="2071702" cy="2071702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71" name="Picture 11" descr="https://papik.pro/uploads/posts/2021-09/1631225074_9-papik-pro-p-stroitel-illyustratsiya-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786058"/>
            <a:ext cx="1855404" cy="1643073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73" name="Picture 13" descr="https://clipartart.com/images/vector-clipart-house-painter-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0"/>
            <a:ext cx="1692675" cy="2285992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75" name="Picture 15" descr="https://img-fotki.yandex.ru/get/478076/199203331.1c5/0_167765_ffd21668_or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3714752"/>
            <a:ext cx="2428892" cy="2428892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77" name="Picture 17" descr="https://e7.pngegg.com/pngimages/169/675/png-clipart-carpenter-others-miscellaneous-hand.png"/>
          <p:cNvPicPr>
            <a:picLocks noChangeAspect="1" noChangeArrowheads="1"/>
          </p:cNvPicPr>
          <p:nvPr/>
        </p:nvPicPr>
        <p:blipFill>
          <a:blip r:embed="rId12" cstate="print">
            <a:lum bright="10000"/>
          </a:blip>
          <a:srcRect/>
          <a:stretch>
            <a:fillRect/>
          </a:stretch>
        </p:blipFill>
        <p:spPr bwMode="auto">
          <a:xfrm>
            <a:off x="5072066" y="571480"/>
            <a:ext cx="2065375" cy="2643206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86776" y="6357958"/>
            <a:ext cx="500066" cy="328036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81" name="Picture 21" descr="https://w7.pngwing.com/pngs/357/490/png-transparent-architectural-engineering-excavator-heavy-machinery-%E5%B7%A5%E4%BA%8B-excavator-purple-building-technic.png"/>
          <p:cNvPicPr>
            <a:picLocks noChangeAspect="1" noChangeArrowheads="1"/>
          </p:cNvPicPr>
          <p:nvPr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142844" y="500043"/>
            <a:ext cx="2000264" cy="1571635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Овальная выноска 5"/>
          <p:cNvSpPr/>
          <p:nvPr/>
        </p:nvSpPr>
        <p:spPr>
          <a:xfrm flipH="1">
            <a:off x="2214546" y="2786058"/>
            <a:ext cx="3143270" cy="1500175"/>
          </a:xfrm>
          <a:prstGeom prst="wedgeEllipse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каких профессий помогут построить дом? Найди кто здесь лишний?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7500958" y="2334336"/>
            <a:ext cx="135729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маляр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5572132" y="100109"/>
            <a:ext cx="142876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плотник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285720" y="2347663"/>
            <a:ext cx="15001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каменщик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858016" y="3273347"/>
            <a:ext cx="192882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архитектор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85720" y="66895"/>
            <a:ext cx="192882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экскаваторщик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357554" y="142852"/>
            <a:ext cx="135732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rot="5400000">
            <a:off x="5322099" y="464323"/>
            <a:ext cx="500066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1428728" y="2643182"/>
            <a:ext cx="571504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9" name="Picture 29" descr="https://i.pinimg.com/originals/b6/7d/1e/b67d1eb79c58d8f6968c9d194b8aa1b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4714884"/>
            <a:ext cx="1857388" cy="2143116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2071670" y="6255448"/>
            <a:ext cx="107157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сварщик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Соединительная линия уступом 68"/>
          <p:cNvCxnSpPr/>
          <p:nvPr/>
        </p:nvCxnSpPr>
        <p:spPr>
          <a:xfrm rot="16200000" flipV="1">
            <a:off x="1821637" y="5607859"/>
            <a:ext cx="642942" cy="428628"/>
          </a:xfrm>
          <a:prstGeom prst="bentConnector3">
            <a:avLst>
              <a:gd name="adj1" fmla="val 1200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Управляющая кнопка: назад 74">
            <a:hlinkClick r:id="" action="ppaction://hlinkshowjump?jump=previousslide" highlightClick="1"/>
          </p:cNvPr>
          <p:cNvSpPr/>
          <p:nvPr/>
        </p:nvSpPr>
        <p:spPr>
          <a:xfrm>
            <a:off x="7643834" y="6357958"/>
            <a:ext cx="542350" cy="328036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Соединительная линия уступом 76"/>
          <p:cNvCxnSpPr/>
          <p:nvPr/>
        </p:nvCxnSpPr>
        <p:spPr>
          <a:xfrm rot="5400000">
            <a:off x="8393933" y="3964785"/>
            <a:ext cx="1000132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53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24 окт., 22.45_ с прелмеьами архитектор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714612" y="500042"/>
            <a:ext cx="447676" cy="447676"/>
          </a:xfrm>
          <a:prstGeom prst="rect">
            <a:avLst/>
          </a:prstGeom>
        </p:spPr>
      </p:pic>
      <p:pic>
        <p:nvPicPr>
          <p:cNvPr id="20" name="25 окт., 00.04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071538" y="3571876"/>
            <a:ext cx="366714" cy="366714"/>
          </a:xfrm>
          <a:prstGeom prst="rect">
            <a:avLst/>
          </a:prstGeom>
        </p:spPr>
      </p:pic>
      <p:pic>
        <p:nvPicPr>
          <p:cNvPr id="2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papik.pro/uploads/posts/2021-12/1639232749_8-papik-pro-p-neznaika-klipart-8.jpg"/>
          <p:cNvPicPr>
            <a:picLocks noChangeAspect="1" noChangeArrowheads="1"/>
          </p:cNvPicPr>
          <p:nvPr/>
        </p:nvPicPr>
        <p:blipFill>
          <a:blip r:embed="rId9" cstate="print"/>
          <a:srcRect l="9877" r="14815"/>
          <a:stretch>
            <a:fillRect/>
          </a:stretch>
        </p:blipFill>
        <p:spPr bwMode="auto">
          <a:xfrm flipH="1">
            <a:off x="214282" y="4209894"/>
            <a:ext cx="1857388" cy="2433816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2643174" y="142853"/>
          <a:ext cx="6357982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9" name="Picture 15" descr="https://img-fotki.yandex.ru/get/478076/199203331.1c5/0_167765_ffd21668_ori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788126" y="1214422"/>
            <a:ext cx="2213030" cy="271462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Picture 10" descr="https://e7.pngegg.com/pngimages/437/634/png-clipart-geometry-joint-entrance-examination-main-jee-main-mathematics-coordinate-system-shape-math-angle-geometric-shape.png"/>
          <p:cNvPicPr>
            <a:picLocks noChangeAspect="1" noChangeArrowheads="1"/>
          </p:cNvPicPr>
          <p:nvPr/>
        </p:nvPicPr>
        <p:blipFill>
          <a:blip r:embed="rId16" cstate="print">
            <a:lum bright="10000"/>
          </a:blip>
          <a:srcRect/>
          <a:stretch>
            <a:fillRect/>
          </a:stretch>
        </p:blipFill>
        <p:spPr bwMode="auto">
          <a:xfrm>
            <a:off x="7286644" y="4143380"/>
            <a:ext cx="1643074" cy="1497023"/>
          </a:xfrm>
          <a:prstGeom prst="roundRect">
            <a:avLst/>
          </a:prstGeom>
          <a:ln>
            <a:noFill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6" name="Picture 12" descr="https://flyclipart.com/thumb2/ruler-clip-art-free-images-932504.png"/>
          <p:cNvPicPr>
            <a:picLocks noChangeAspect="1" noChangeArrowheads="1"/>
          </p:cNvPicPr>
          <p:nvPr/>
        </p:nvPicPr>
        <p:blipFill>
          <a:blip r:embed="rId17" cstate="print">
            <a:lum bright="10000"/>
          </a:blip>
          <a:srcRect l="14286" t="1589" r="16071" b="7838"/>
          <a:stretch>
            <a:fillRect/>
          </a:stretch>
        </p:blipFill>
        <p:spPr bwMode="auto">
          <a:xfrm rot="154317">
            <a:off x="3056897" y="1863020"/>
            <a:ext cx="1676211" cy="1521126"/>
          </a:xfrm>
          <a:prstGeom prst="roundRect">
            <a:avLst/>
          </a:prstGeom>
          <a:ln>
            <a:noFill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 rot="21232288">
            <a:off x="-17301" y="150070"/>
            <a:ext cx="2998925" cy="3503313"/>
          </a:xfrm>
          <a:prstGeom prst="wedgeEllipseCallou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Молодцы, ребята!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Вы всё правильно говорите!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Ну что ж надевайте каски и вперёд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! Строить дом!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Но  что это???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Все инструменты строителей кто то перепутал?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Какие лишние?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6398" name="Picture 14" descr="https://st2.depositphotos.com/1001335/9165/i/450/depositphotos_91653762-stock-photo-concept-of-construction-3d-render.jpg?forcejpeg=true"/>
          <p:cNvPicPr>
            <a:picLocks noChangeAspect="1" noChangeArrowheads="1"/>
          </p:cNvPicPr>
          <p:nvPr/>
        </p:nvPicPr>
        <p:blipFill>
          <a:blip r:embed="rId18" cstate="print"/>
          <a:srcRect l="5000" t="14599" r="6249" b="5109"/>
          <a:stretch>
            <a:fillRect/>
          </a:stretch>
        </p:blipFill>
        <p:spPr bwMode="auto">
          <a:xfrm>
            <a:off x="2357422" y="3929066"/>
            <a:ext cx="2466235" cy="212773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00" name="Picture 16" descr="https://klike.net/uploads/posts/2021-10/1635142101_5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29256" y="4786322"/>
            <a:ext cx="1428760" cy="11953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02" name="Picture 18" descr="https://w7.pngwing.com/pngs/391/411/png-transparent-colored-pencil-national-primary-school-pencil-child-pencil-academic-year.png"/>
          <p:cNvPicPr>
            <a:picLocks noChangeAspect="1" noChangeArrowheads="1"/>
          </p:cNvPicPr>
          <p:nvPr/>
        </p:nvPicPr>
        <p:blipFill>
          <a:blip r:embed="rId20" cstate="print">
            <a:lum bright="10000"/>
          </a:blip>
          <a:srcRect/>
          <a:stretch>
            <a:fillRect/>
          </a:stretch>
        </p:blipFill>
        <p:spPr bwMode="auto">
          <a:xfrm>
            <a:off x="5061076" y="1357298"/>
            <a:ext cx="1582626" cy="171451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7358082" y="5685583"/>
            <a:ext cx="157163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циркуль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429256" y="4286256"/>
            <a:ext cx="142876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утюг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4929190" y="3385586"/>
            <a:ext cx="178591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3143240" y="6119712"/>
            <a:ext cx="171448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акет здания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357554" y="1428736"/>
            <a:ext cx="107157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линейка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613788" cy="399474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7572396" y="6286520"/>
            <a:ext cx="642942" cy="399474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1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1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4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24 окт., 23.36_каменьш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19280" y="571480"/>
            <a:ext cx="571504" cy="571504"/>
          </a:xfrm>
          <a:prstGeom prst="rect">
            <a:avLst/>
          </a:prstGeom>
        </p:spPr>
      </p:pic>
      <p:pic>
        <p:nvPicPr>
          <p:cNvPr id="3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papik.pro/uploads/posts/2021-12/1639232749_8-papik-pro-p-neznaika-klipart-8.jpg"/>
          <p:cNvPicPr>
            <a:picLocks noChangeAspect="1" noChangeArrowheads="1"/>
          </p:cNvPicPr>
          <p:nvPr/>
        </p:nvPicPr>
        <p:blipFill>
          <a:blip r:embed="rId7" cstate="print"/>
          <a:srcRect l="9877" r="14815"/>
          <a:stretch>
            <a:fillRect/>
          </a:stretch>
        </p:blipFill>
        <p:spPr bwMode="auto">
          <a:xfrm flipH="1">
            <a:off x="142855" y="142852"/>
            <a:ext cx="1571655" cy="157161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9" name="Схема 8"/>
          <p:cNvGraphicFramePr/>
          <p:nvPr/>
        </p:nvGraphicFramePr>
        <p:xfrm>
          <a:off x="2000232" y="214290"/>
          <a:ext cx="6929486" cy="127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11" descr="https://papik.pro/uploads/posts/2021-09/1631225074_9-papik-pro-p-stroitel-illyustratsiya-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286512" y="1643050"/>
            <a:ext cx="2643206" cy="2643205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s://w7.pngwing.com/pngs/388/13/png-transparent-brick-wall-illustration-red-brick-angle-rectangle-happy-birthday-vector-images.png"/>
          <p:cNvPicPr>
            <a:picLocks noChangeAspect="1" noChangeArrowheads="1"/>
          </p:cNvPicPr>
          <p:nvPr/>
        </p:nvPicPr>
        <p:blipFill>
          <a:blip r:embed="rId14" cstate="print">
            <a:lum bright="10000"/>
          </a:blip>
          <a:srcRect/>
          <a:stretch>
            <a:fillRect/>
          </a:stretch>
        </p:blipFill>
        <p:spPr bwMode="auto">
          <a:xfrm>
            <a:off x="285720" y="2357430"/>
            <a:ext cx="2156040" cy="14318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28596" y="1815574"/>
            <a:ext cx="15001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кирпичи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1" name="Picture 11" descr="http://xn--b1acdsycapm.com/wp-content/uploads/2020/10/CoolClips_indu072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71802" y="2071678"/>
            <a:ext cx="2000264" cy="13573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643306" y="1615731"/>
            <a:ext cx="15001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мастерок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4" name="Picture 14" descr="https://cdn3.vectorstock.com/i/1000x1000/82/37/concrete-mixer-icon-isometric-3d-style-vector-19048237.jpg"/>
          <p:cNvPicPr>
            <a:picLocks noChangeAspect="1" noChangeArrowheads="1"/>
          </p:cNvPicPr>
          <p:nvPr/>
        </p:nvPicPr>
        <p:blipFill>
          <a:blip r:embed="rId16" cstate="print"/>
          <a:srcRect b="7562"/>
          <a:stretch>
            <a:fillRect/>
          </a:stretch>
        </p:blipFill>
        <p:spPr bwMode="auto">
          <a:xfrm>
            <a:off x="357158" y="4643446"/>
            <a:ext cx="2928958" cy="2000264"/>
          </a:xfrm>
          <a:prstGeom prst="roundRect">
            <a:avLst/>
          </a:prstGeom>
          <a:noFill/>
          <a:effectLst>
            <a:glow rad="101600">
              <a:schemeClr val="bg2">
                <a:lumMod val="10000"/>
                <a:alpha val="40000"/>
              </a:schemeClr>
            </a:glow>
          </a:effectLst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28596" y="4160019"/>
            <a:ext cx="214314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бетономешалка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7" name="Picture 17" descr="https://w7.pngwing.com/pngs/245/701/png-transparent-bubble-levels-architectural-engineering-hand-tool-building-materials-building-angle-building-material.png"/>
          <p:cNvPicPr>
            <a:picLocks noChangeAspect="1" noChangeArrowheads="1"/>
          </p:cNvPicPr>
          <p:nvPr/>
        </p:nvPicPr>
        <p:blipFill>
          <a:blip r:embed="rId17" cstate="print">
            <a:lum bright="10000"/>
          </a:blip>
          <a:srcRect/>
          <a:stretch>
            <a:fillRect/>
          </a:stretch>
        </p:blipFill>
        <p:spPr bwMode="auto">
          <a:xfrm>
            <a:off x="5715008" y="4929198"/>
            <a:ext cx="2917978" cy="117591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143636" y="4429132"/>
            <a:ext cx="15001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3786182" y="4071942"/>
            <a:ext cx="15001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кастрюля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542350" cy="399474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542350" cy="399474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uytterra.ru/wa-data/public/shop/products/68/08/50868/images/94688/94688.97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4744" y="4572008"/>
            <a:ext cx="1713335" cy="12858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05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24 окт., 22.50_ плотник с прелмеьам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57356" y="714356"/>
            <a:ext cx="500066" cy="500066"/>
          </a:xfrm>
          <a:prstGeom prst="rect">
            <a:avLst/>
          </a:prstGeom>
        </p:spPr>
      </p:pic>
      <p:pic>
        <p:nvPicPr>
          <p:cNvPr id="10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effectLst>
            <a:glow rad="101600">
              <a:schemeClr val="bg2">
                <a:lumMod val="10000"/>
                <a:alpha val="60000"/>
              </a:schemeClr>
            </a:glo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1643010" y="214290"/>
          <a:ext cx="728670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2" descr="https://papik.pro/uploads/posts/2021-12/1639232749_8-papik-pro-p-neznaika-klipart-8.jpg"/>
          <p:cNvPicPr>
            <a:picLocks noChangeAspect="1" noChangeArrowheads="1"/>
          </p:cNvPicPr>
          <p:nvPr/>
        </p:nvPicPr>
        <p:blipFill>
          <a:blip r:embed="rId12" cstate="print"/>
          <a:srcRect l="9877" r="14815"/>
          <a:stretch>
            <a:fillRect/>
          </a:stretch>
        </p:blipFill>
        <p:spPr bwMode="auto">
          <a:xfrm flipH="1">
            <a:off x="0" y="142852"/>
            <a:ext cx="1500166" cy="158887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9460" name="Picture 4" descr="https://sun9-10.userapi.com/impg/q1PFFFEGrxuftFaBzMuEOCHlIrolanHA_MLQ_g/NbthijGpI_c.jpg?size=492x604&amp;quality=96&amp;sign=65e6a5203014728b329d44bdfc90459e&amp;type=album"/>
          <p:cNvPicPr>
            <a:picLocks noChangeAspect="1" noChangeArrowheads="1"/>
          </p:cNvPicPr>
          <p:nvPr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6858016" y="1857365"/>
            <a:ext cx="2285984" cy="2806372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s://www.kindpng.com/picc/m/337-3375116_carpenter-carpentry-woodworking-woodworker-saw-png-saw-cuttin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2357430"/>
            <a:ext cx="2928958" cy="160286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71604" y="1928802"/>
            <a:ext cx="114297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5" name="Picture 9" descr="https://www.pinclipart.com/picdir/middle/12-121992_ponymaker-hammer-hammer-cutie-mark-clipart.png"/>
          <p:cNvPicPr>
            <a:picLocks noChangeAspect="1" noChangeArrowheads="1"/>
          </p:cNvPicPr>
          <p:nvPr/>
        </p:nvPicPr>
        <p:blipFill>
          <a:blip r:embed="rId15" cstate="print">
            <a:lum bright="10000"/>
          </a:blip>
          <a:srcRect/>
          <a:stretch>
            <a:fillRect/>
          </a:stretch>
        </p:blipFill>
        <p:spPr bwMode="auto">
          <a:xfrm>
            <a:off x="3000364" y="4786322"/>
            <a:ext cx="1940105" cy="142875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428992" y="4357694"/>
            <a:ext cx="114300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молоток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8" name="Picture 12" descr="https://fsd.videouroki.net/html/2017/10/27/v_59f2cf048ec52/99697350_4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385" y="4786322"/>
            <a:ext cx="2417865" cy="2071678"/>
          </a:xfrm>
          <a:prstGeom prst="roundRect">
            <a:avLst/>
          </a:prstGeom>
          <a:noFill/>
          <a:effectLst>
            <a:glow rad="101600">
              <a:schemeClr val="bg2">
                <a:lumMod val="10000"/>
                <a:alpha val="40000"/>
              </a:schemeClr>
            </a:glow>
          </a:effectLst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928662" y="4357694"/>
            <a:ext cx="114297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1" name="Picture 15" descr="https://molibden-wolfram.ru/wp-content/uploads/6/3/0/630409a681c4530d427ec5ca50a05eae.jpeg"/>
          <p:cNvPicPr>
            <a:picLocks noChangeAspect="1" noChangeArrowheads="1"/>
          </p:cNvPicPr>
          <p:nvPr/>
        </p:nvPicPr>
        <p:blipFill>
          <a:blip r:embed="rId17" cstate="print"/>
          <a:srcRect t="10219" b="6569"/>
          <a:stretch>
            <a:fillRect/>
          </a:stretch>
        </p:blipFill>
        <p:spPr bwMode="auto">
          <a:xfrm>
            <a:off x="5286380" y="5143512"/>
            <a:ext cx="2286016" cy="1571636"/>
          </a:xfrm>
          <a:prstGeom prst="roundRect">
            <a:avLst/>
          </a:prstGeom>
          <a:noFill/>
          <a:effectLst>
            <a:glow rad="101600">
              <a:schemeClr val="bg2">
                <a:lumMod val="10000"/>
                <a:alpha val="40000"/>
              </a:schemeClr>
            </a:glow>
          </a:effectLst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643570" y="4679165"/>
            <a:ext cx="15001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рулетка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4" name="Picture 18" descr="https://w7.pngwing.com/pngs/238/440/png-transparent-lamp-light-illuminate-energy-electricity-bedside-lamp.png"/>
          <p:cNvPicPr>
            <a:picLocks noChangeAspect="1" noChangeArrowheads="1"/>
          </p:cNvPicPr>
          <p:nvPr/>
        </p:nvPicPr>
        <p:blipFill>
          <a:blip r:embed="rId18" cstate="print">
            <a:lum bright="10000"/>
          </a:blip>
          <a:srcRect/>
          <a:stretch>
            <a:fillRect/>
          </a:stretch>
        </p:blipFill>
        <p:spPr bwMode="auto">
          <a:xfrm>
            <a:off x="4643438" y="2285992"/>
            <a:ext cx="1631421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572000" y="1857364"/>
            <a:ext cx="121444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лампа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458742" y="6429396"/>
            <a:ext cx="685258" cy="428604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715272" y="6429396"/>
            <a:ext cx="642942" cy="428604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94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apik.pro/uploads/posts/2021-12/1639232749_8-papik-pro-p-neznaika-klipart-8.jpg"/>
          <p:cNvPicPr>
            <a:picLocks noChangeAspect="1" noChangeArrowheads="1"/>
          </p:cNvPicPr>
          <p:nvPr/>
        </p:nvPicPr>
        <p:blipFill>
          <a:blip r:embed="rId6" cstate="print"/>
          <a:srcRect l="9877" r="14815"/>
          <a:stretch>
            <a:fillRect/>
          </a:stretch>
        </p:blipFill>
        <p:spPr bwMode="auto">
          <a:xfrm flipH="1">
            <a:off x="194472" y="135537"/>
            <a:ext cx="1448570" cy="1596189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5" name="Схема 4"/>
          <p:cNvGraphicFramePr/>
          <p:nvPr/>
        </p:nvGraphicFramePr>
        <p:xfrm>
          <a:off x="1785918" y="142852"/>
          <a:ext cx="6929486" cy="154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13" descr="https://clipartart.com/images/vector-clipart-house-painter-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30" y="1785926"/>
            <a:ext cx="1906989" cy="228599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8434" name="AutoShape 2" descr="https://gidpokraske.ru/wp-content/uploads/2017/06/kak-pokrasit-vagonku-sovetyi-stroitelya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s://a.allegroimg.com/original/03306d/cb3c7ced4a8892e8a537a0fe6f22/Pedzle-malarskie-pedzelki-3szt-Komplet-NOWY-Pedze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500306"/>
            <a:ext cx="2714643" cy="1500198"/>
          </a:xfrm>
          <a:prstGeom prst="roundRect">
            <a:avLst/>
          </a:prstGeom>
          <a:noFill/>
          <a:effectLst>
            <a:glow rad="101600">
              <a:schemeClr val="bg2">
                <a:lumMod val="10000"/>
                <a:alpha val="40000"/>
              </a:schemeClr>
            </a:glow>
          </a:effec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85720" y="2000240"/>
            <a:ext cx="228598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кисть для краски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3" name="Picture 11" descr="https://img2.freepng.ru/20180529/ule/kisspng-acrylic-paint-primer-polyurethane-emulsion-5b0da5b3e5ac16.1017280615276210439408.jpg"/>
          <p:cNvPicPr>
            <a:picLocks noChangeAspect="1" noChangeArrowheads="1"/>
          </p:cNvPicPr>
          <p:nvPr/>
        </p:nvPicPr>
        <p:blipFill>
          <a:blip r:embed="rId14" cstate="print">
            <a:lum bright="10000"/>
          </a:blip>
          <a:srcRect l="21204" r="11713"/>
          <a:stretch>
            <a:fillRect/>
          </a:stretch>
        </p:blipFill>
        <p:spPr bwMode="auto">
          <a:xfrm>
            <a:off x="285721" y="4786322"/>
            <a:ext cx="2437821" cy="1857387"/>
          </a:xfrm>
          <a:prstGeom prst="roundRect">
            <a:avLst/>
          </a:prstGeom>
          <a:noFill/>
          <a:effectLst>
            <a:glow rad="101600">
              <a:schemeClr val="bg2">
                <a:lumMod val="10000"/>
                <a:alpha val="40000"/>
              </a:schemeClr>
            </a:glow>
          </a:effectLst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28596" y="4286256"/>
            <a:ext cx="121441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6" name="Picture 14" descr="https://img2.freepng.ru/20180611/oii/kisspng-architectural-engineering-building-computer-icons-5b1e5e4ab4d997.0473364815287168747408.jpg"/>
          <p:cNvPicPr>
            <a:picLocks noChangeAspect="1" noChangeArrowheads="1"/>
          </p:cNvPicPr>
          <p:nvPr/>
        </p:nvPicPr>
        <p:blipFill>
          <a:blip r:embed="rId15" cstate="print">
            <a:lum bright="10000"/>
          </a:blip>
          <a:srcRect l="22500" r="26666"/>
          <a:stretch>
            <a:fillRect/>
          </a:stretch>
        </p:blipFill>
        <p:spPr bwMode="auto">
          <a:xfrm>
            <a:off x="3071802" y="4429132"/>
            <a:ext cx="1857388" cy="1987289"/>
          </a:xfrm>
          <a:prstGeom prst="roundRect">
            <a:avLst/>
          </a:prstGeom>
          <a:noFill/>
          <a:effectLst>
            <a:glow rad="101600">
              <a:schemeClr val="bg2">
                <a:lumMod val="10000"/>
                <a:alpha val="40000"/>
              </a:schemeClr>
            </a:glow>
          </a:effectLst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143240" y="4000504"/>
            <a:ext cx="157163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стремянка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9" name="Picture 17" descr="https://tekno-stroy.ru/upload/iblock/6ba/6ba3a9a7e9923a5948b21e0005c2971f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4429132"/>
            <a:ext cx="2714643" cy="19288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500694" y="3929066"/>
            <a:ext cx="157160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спецодежда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52" name="Picture 20" descr="https://img2.freepng.ru/20180320/pgw/kisspng-chair-fauteuil-clip-art-comfy-chair-cliparts-5ab1a05e1a3f33.8469602715215903661075.jpg"/>
          <p:cNvPicPr>
            <a:picLocks noChangeAspect="1" noChangeArrowheads="1"/>
          </p:cNvPicPr>
          <p:nvPr/>
        </p:nvPicPr>
        <p:blipFill>
          <a:blip r:embed="rId17" cstate="print">
            <a:lum bright="10000"/>
          </a:blip>
          <a:srcRect/>
          <a:stretch>
            <a:fillRect/>
          </a:stretch>
        </p:blipFill>
        <p:spPr bwMode="auto">
          <a:xfrm>
            <a:off x="3929058" y="2285992"/>
            <a:ext cx="2071702" cy="1428720"/>
          </a:xfrm>
          <a:prstGeom prst="roundRect">
            <a:avLst/>
          </a:prstGeom>
          <a:noFill/>
          <a:effectLst>
            <a:glow rad="101600">
              <a:schemeClr val="bg2">
                <a:lumMod val="10000"/>
                <a:alpha val="40000"/>
              </a:schemeClr>
            </a:glow>
          </a:effectLst>
        </p:spPr>
      </p:pic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500562" y="1857364"/>
            <a:ext cx="121444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кресло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429652" y="6357958"/>
            <a:ext cx="542350" cy="328036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7715272" y="6357958"/>
            <a:ext cx="571504" cy="328036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24 окт., 23.38_и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1928794" y="642918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4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24 окт., 22.53_ электрик с приборам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57356" y="785794"/>
            <a:ext cx="519114" cy="519114"/>
          </a:xfrm>
          <a:prstGeom prst="rect">
            <a:avLst/>
          </a:prstGeom>
        </p:spPr>
      </p:pic>
      <p:pic>
        <p:nvPicPr>
          <p:cNvPr id="2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https://papik.pro/uploads/posts/2021-12/1639232749_8-papik-pro-p-neznaika-klipart-8.jpg"/>
          <p:cNvPicPr>
            <a:picLocks noChangeAspect="1" noChangeArrowheads="1"/>
          </p:cNvPicPr>
          <p:nvPr/>
        </p:nvPicPr>
        <p:blipFill>
          <a:blip r:embed="rId7" cstate="print"/>
          <a:srcRect l="9877" r="14815"/>
          <a:stretch>
            <a:fillRect/>
          </a:stretch>
        </p:blipFill>
        <p:spPr bwMode="auto">
          <a:xfrm flipH="1">
            <a:off x="194472" y="135537"/>
            <a:ext cx="1448570" cy="1596189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1928794" y="285729"/>
          <a:ext cx="678661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 descr="https://photos-mt.kcdn.kz/webp/2d/2d5ca989-a6dd-451c-9d7c-02b80ed15758/2-760x450.jpg"/>
          <p:cNvPicPr>
            <a:picLocks noChangeAspect="1" noChangeArrowheads="1"/>
          </p:cNvPicPr>
          <p:nvPr/>
        </p:nvPicPr>
        <p:blipFill>
          <a:blip r:embed="rId13" cstate="print"/>
          <a:srcRect l="21710" r="15131"/>
          <a:stretch>
            <a:fillRect/>
          </a:stretch>
        </p:blipFill>
        <p:spPr bwMode="auto">
          <a:xfrm flipH="1">
            <a:off x="6759195" y="1857364"/>
            <a:ext cx="2170519" cy="242889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s://img2.freepng.ru/20180326/erq/kisspng-incandescent-light-bulb-lighting-electricity-clip-light-bulb-5ab995e9bdfd42.2332867315221119777782.jpg"/>
          <p:cNvPicPr>
            <a:picLocks noChangeAspect="1" noChangeArrowheads="1"/>
          </p:cNvPicPr>
          <p:nvPr/>
        </p:nvPicPr>
        <p:blipFill>
          <a:blip r:embed="rId14" cstate="print">
            <a:lum bright="10000"/>
          </a:blip>
          <a:srcRect/>
          <a:stretch>
            <a:fillRect/>
          </a:stretch>
        </p:blipFill>
        <p:spPr bwMode="auto">
          <a:xfrm>
            <a:off x="571472" y="2428868"/>
            <a:ext cx="1609906" cy="164307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s://mpng.subpng.com/20200217/wpp/transparent-wire-yellow-rope-thread-o-que-acontece-quando-uma-empresa-fabrica-e-comerc5e5f15c2898920.0969064315832897945634.jpg"/>
          <p:cNvPicPr>
            <a:picLocks noChangeAspect="1" noChangeArrowheads="1"/>
          </p:cNvPicPr>
          <p:nvPr/>
        </p:nvPicPr>
        <p:blipFill>
          <a:blip r:embed="rId15" cstate="print">
            <a:lum bright="10000"/>
          </a:blip>
          <a:srcRect/>
          <a:stretch>
            <a:fillRect/>
          </a:stretch>
        </p:blipFill>
        <p:spPr bwMode="auto">
          <a:xfrm>
            <a:off x="5286380" y="4714884"/>
            <a:ext cx="2310573" cy="1643074"/>
          </a:xfrm>
          <a:prstGeom prst="roundRect">
            <a:avLst/>
          </a:prstGeom>
          <a:noFill/>
          <a:effectLst>
            <a:glow rad="101600">
              <a:schemeClr val="bg2">
                <a:lumMod val="10000"/>
                <a:alpha val="60000"/>
              </a:schemeClr>
            </a:glow>
          </a:effectLst>
        </p:spPr>
      </p:pic>
      <p:pic>
        <p:nvPicPr>
          <p:cNvPr id="3080" name="Picture 8" descr="https://26528.selcdn.ru/38pokupok.ru-upload/iblock/6d7/6d78a2381d6f07272e6080a21bb3d48a/87c59df87bb25264e187cea63e87d74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7488" y="2357430"/>
            <a:ext cx="3071834" cy="1785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https://xn--80ahbrqjcmige.xn--p1ai/storage/perchatki-dielektricheski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57488" y="4857760"/>
            <a:ext cx="2000264" cy="185736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https://e7.pngegg.com/pngimages/958/119/png-clipart-umbrella-umbrella-s-website-fashion-accessory.png"/>
          <p:cNvPicPr>
            <a:picLocks noChangeAspect="1" noChangeArrowheads="1"/>
          </p:cNvPicPr>
          <p:nvPr/>
        </p:nvPicPr>
        <p:blipFill>
          <a:blip r:embed="rId18" cstate="print">
            <a:lum bright="10000"/>
          </a:blip>
          <a:srcRect/>
          <a:stretch>
            <a:fillRect/>
          </a:stretch>
        </p:blipFill>
        <p:spPr bwMode="auto">
          <a:xfrm>
            <a:off x="428596" y="4929198"/>
            <a:ext cx="1681434" cy="158428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71472" y="4429132"/>
            <a:ext cx="13827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14348" y="1928802"/>
            <a:ext cx="135729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лампочка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572132" y="4286256"/>
            <a:ext cx="135732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571472" cy="357214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86520"/>
            <a:ext cx="571504" cy="357190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500298" y="4357694"/>
            <a:ext cx="257176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резиновые перчатки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3071802" y="1857364"/>
            <a:ext cx="342902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прибор для измерения тока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4 окт., 22.57_ счваршик предм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00232" y="642918"/>
            <a:ext cx="500066" cy="500066"/>
          </a:xfrm>
          <a:prstGeom prst="rect">
            <a:avLst/>
          </a:prstGeom>
        </p:spPr>
      </p:pic>
      <p:pic>
        <p:nvPicPr>
          <p:cNvPr id="2" name="Picture 4" descr="https://avatars.mds.yandex.net/i?id=e9f68e18ccae2bd3b2bc1edaf2016dfc-5392421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apik.pro/uploads/posts/2021-12/1639232749_8-papik-pro-p-neznaika-klipart-8.jpg"/>
          <p:cNvPicPr>
            <a:picLocks noChangeAspect="1" noChangeArrowheads="1"/>
          </p:cNvPicPr>
          <p:nvPr/>
        </p:nvPicPr>
        <p:blipFill>
          <a:blip r:embed="rId6" cstate="print"/>
          <a:srcRect l="9877" r="14815"/>
          <a:stretch>
            <a:fillRect/>
          </a:stretch>
        </p:blipFill>
        <p:spPr bwMode="auto">
          <a:xfrm flipH="1">
            <a:off x="194472" y="135537"/>
            <a:ext cx="1448570" cy="1596189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6776" y="6357958"/>
            <a:ext cx="542382" cy="328036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572396" y="6357958"/>
            <a:ext cx="500066" cy="328036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9" descr="https://i.pinimg.com/originals/b6/7d/1e/b67d1eb79c58d8f6968c9d194b8aa1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714489"/>
            <a:ext cx="1928826" cy="2225544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1857356" y="214290"/>
          <a:ext cx="700089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1" name="Picture 3" descr="https://i.ytimg.com/vi/d_aXe5IkTpU/maxresdefault.jpg"/>
          <p:cNvPicPr>
            <a:picLocks noChangeAspect="1" noChangeArrowheads="1"/>
          </p:cNvPicPr>
          <p:nvPr/>
        </p:nvPicPr>
        <p:blipFill>
          <a:blip r:embed="rId13" cstate="print"/>
          <a:srcRect l="5696" t="10127" r="16454" b="5483"/>
          <a:stretch>
            <a:fillRect/>
          </a:stretch>
        </p:blipFill>
        <p:spPr bwMode="auto">
          <a:xfrm>
            <a:off x="3786182" y="2214554"/>
            <a:ext cx="2786082" cy="16988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ttps://img2.freepng.ru/20180418/ejw/kisspng-welding-helmet-gas-metal-arc-welding-welding-goggl-spatter-5ad7fc439fc471.0996405115241042596544.jpg"/>
          <p:cNvPicPr>
            <a:picLocks noChangeAspect="1" noChangeArrowheads="1"/>
          </p:cNvPicPr>
          <p:nvPr/>
        </p:nvPicPr>
        <p:blipFill>
          <a:blip r:embed="rId14" cstate="print">
            <a:lum bright="10000"/>
          </a:blip>
          <a:srcRect l="15154" r="12119"/>
          <a:stretch>
            <a:fillRect/>
          </a:stretch>
        </p:blipFill>
        <p:spPr bwMode="auto">
          <a:xfrm>
            <a:off x="285720" y="4714884"/>
            <a:ext cx="2000264" cy="1785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5" name="AutoShape 7" descr="https://img.welding-russia.ru/L8QgidHDNZqEEVABkQ3E/auto/0/0/sm/0/plain/https:/www.welding-russia.ru/content/files/catalog1/source/e30816_25_IMG_0201_1200x800_1605344260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img.welding-russia.ru/L8QgidHDNZqEEVABkQ3E/auto/0/0/sm/0/plain/https:/www.welding-russia.ru/content/files/catalog1/source/e30816_25_IMG_0201_1200x800_1605344260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https://topsto-crimea.ru/images/detailed/6296/1647602403.056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86050" y="4714884"/>
            <a:ext cx="2143140" cy="1785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1" name="Picture 13" descr="https://volsnab.ru/upload/iblock/89c/89c771c7f4218f48a18e93b6774e03b8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596" y="2357430"/>
            <a:ext cx="2722133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5" name="Picture 17" descr="https://papik.pro/uploads/posts/2021-12/1639242506_1-papik-pro-p-zerkalo-klipart-1.jpg"/>
          <p:cNvPicPr>
            <a:picLocks noChangeAspect="1" noChangeArrowheads="1"/>
          </p:cNvPicPr>
          <p:nvPr/>
        </p:nvPicPr>
        <p:blipFill>
          <a:blip r:embed="rId17" cstate="print">
            <a:lum bright="10000"/>
          </a:blip>
          <a:srcRect/>
          <a:stretch>
            <a:fillRect/>
          </a:stretch>
        </p:blipFill>
        <p:spPr bwMode="auto">
          <a:xfrm>
            <a:off x="5643570" y="4714884"/>
            <a:ext cx="1714512" cy="152401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143372" y="1714488"/>
            <a:ext cx="242889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сварочный аппарат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286116" y="4214818"/>
            <a:ext cx="128588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1857364"/>
            <a:ext cx="25004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держатель электродов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214818"/>
            <a:ext cx="19009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маска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сварщика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214818"/>
            <a:ext cx="10007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зеркало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290</Words>
  <Application>Microsoft Office PowerPoint</Application>
  <PresentationFormat>Экран (4:3)</PresentationFormat>
  <Paragraphs>83</Paragraphs>
  <Slides>11</Slides>
  <Notes>8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53</cp:revision>
  <dcterms:created xsi:type="dcterms:W3CDTF">2022-10-22T04:26:32Z</dcterms:created>
  <dcterms:modified xsi:type="dcterms:W3CDTF">2022-10-25T03:21:53Z</dcterms:modified>
</cp:coreProperties>
</file>